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4"/>
  </p:sldMasterIdLst>
  <p:notesMasterIdLst>
    <p:notesMasterId r:id="rId36"/>
  </p:notesMasterIdLst>
  <p:sldIdLst>
    <p:sldId id="261" r:id="rId5"/>
    <p:sldId id="368" r:id="rId6"/>
    <p:sldId id="370" r:id="rId7"/>
    <p:sldId id="371" r:id="rId8"/>
    <p:sldId id="372" r:id="rId9"/>
    <p:sldId id="373" r:id="rId10"/>
    <p:sldId id="352" r:id="rId11"/>
    <p:sldId id="375" r:id="rId12"/>
    <p:sldId id="384" r:id="rId13"/>
    <p:sldId id="386" r:id="rId14"/>
    <p:sldId id="389" r:id="rId15"/>
    <p:sldId id="390" r:id="rId16"/>
    <p:sldId id="391" r:id="rId17"/>
    <p:sldId id="392" r:id="rId18"/>
    <p:sldId id="393" r:id="rId19"/>
    <p:sldId id="319" r:id="rId20"/>
    <p:sldId id="387" r:id="rId21"/>
    <p:sldId id="335" r:id="rId22"/>
    <p:sldId id="382" r:id="rId23"/>
    <p:sldId id="379" r:id="rId24"/>
    <p:sldId id="378" r:id="rId25"/>
    <p:sldId id="330" r:id="rId26"/>
    <p:sldId id="333" r:id="rId27"/>
    <p:sldId id="332" r:id="rId28"/>
    <p:sldId id="334" r:id="rId29"/>
    <p:sldId id="341" r:id="rId30"/>
    <p:sldId id="304" r:id="rId31"/>
    <p:sldId id="345" r:id="rId32"/>
    <p:sldId id="344" r:id="rId33"/>
    <p:sldId id="340" r:id="rId34"/>
    <p:sldId id="339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ukasz Mendakiewicz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8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84" autoAdjust="0"/>
    <p:restoredTop sz="87366" autoAdjust="0"/>
  </p:normalViewPr>
  <p:slideViewPr>
    <p:cSldViewPr snapToGrid="0">
      <p:cViewPr varScale="1">
        <p:scale>
          <a:sx n="98" d="100"/>
          <a:sy n="98" d="100"/>
        </p:scale>
        <p:origin x="34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4331C0-EE72-451D-951B-3AC503F626FB}" type="datetimeFigureOut">
              <a:rPr lang="en-US" smtClean="0"/>
              <a:t>9/13/2014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495646-8EFA-430D-BF4E-98CC5050A0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69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95646-8EFA-430D-BF4E-98CC5050A0D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3648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95646-8EFA-430D-BF4E-98CC5050A0D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4968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95646-8EFA-430D-BF4E-98CC5050A0D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8526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95646-8EFA-430D-BF4E-98CC5050A0D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0450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95646-8EFA-430D-BF4E-98CC5050A0D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6838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95646-8EFA-430D-BF4E-98CC5050A0D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8236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95646-8EFA-430D-BF4E-98CC5050A0D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0385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95646-8EFA-430D-BF4E-98CC5050A0D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6144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95646-8EFA-430D-BF4E-98CC5050A0D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4292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95646-8EFA-430D-BF4E-98CC5050A0D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690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95646-8EFA-430D-BF4E-98CC5050A0D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723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95646-8EFA-430D-BF4E-98CC5050A0D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9877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95646-8EFA-430D-BF4E-98CC5050A0D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2432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95646-8EFA-430D-BF4E-98CC5050A0D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0629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95646-8EFA-430D-BF4E-98CC5050A0D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247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95646-8EFA-430D-BF4E-98CC5050A0D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9186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95646-8EFA-430D-BF4E-98CC5050A0D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0959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95646-8EFA-430D-BF4E-98CC5050A0D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1964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95646-8EFA-430D-BF4E-98CC5050A0D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9280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95646-8EFA-430D-BF4E-98CC5050A0D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3958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95646-8EFA-430D-BF4E-98CC5050A0D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3058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95646-8EFA-430D-BF4E-98CC5050A0D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7970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95646-8EFA-430D-BF4E-98CC5050A0D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5128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95646-8EFA-430D-BF4E-98CC5050A0D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0165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95646-8EFA-430D-BF4E-98CC5050A0D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292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D356C-2453-4BF0-A79B-EA865343E91D}" type="datetimeFigureOut">
              <a:rPr lang="en-US" smtClean="0"/>
              <a:t>9/13/2014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2D361-97EB-4F72-B07D-3FC953320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195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D356C-2453-4BF0-A79B-EA865343E91D}" type="datetimeFigureOut">
              <a:rPr lang="en-US" smtClean="0"/>
              <a:t>9/13/2014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2D361-97EB-4F72-B07D-3FC953320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280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D356C-2453-4BF0-A79B-EA865343E91D}" type="datetimeFigureOut">
              <a:rPr lang="en-US" smtClean="0"/>
              <a:t>9/13/2014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2D361-97EB-4F72-B07D-3FC953320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807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D356C-2453-4BF0-A79B-EA865343E91D}" type="datetimeFigureOut">
              <a:rPr lang="en-US" smtClean="0"/>
              <a:t>9/13/2014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2D361-97EB-4F72-B07D-3FC953320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180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D356C-2453-4BF0-A79B-EA865343E91D}" type="datetimeFigureOut">
              <a:rPr lang="en-US" smtClean="0"/>
              <a:t>9/13/2014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2D361-97EB-4F72-B07D-3FC953320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708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D356C-2453-4BF0-A79B-EA865343E91D}" type="datetimeFigureOut">
              <a:rPr lang="en-US" smtClean="0"/>
              <a:t>9/13/2014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2D361-97EB-4F72-B07D-3FC953320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961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D356C-2453-4BF0-A79B-EA865343E91D}" type="datetimeFigureOut">
              <a:rPr lang="en-US" smtClean="0"/>
              <a:t>9/13/2014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2D361-97EB-4F72-B07D-3FC953320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527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D356C-2453-4BF0-A79B-EA865343E91D}" type="datetimeFigureOut">
              <a:rPr lang="en-US" smtClean="0"/>
              <a:t>9/13/2014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2D361-97EB-4F72-B07D-3FC953320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449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D356C-2453-4BF0-A79B-EA865343E91D}" type="datetimeFigureOut">
              <a:rPr lang="en-US" smtClean="0"/>
              <a:t>9/13/2014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2D361-97EB-4F72-B07D-3FC953320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922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D356C-2453-4BF0-A79B-EA865343E91D}" type="datetimeFigureOut">
              <a:rPr lang="en-US" smtClean="0"/>
              <a:t>9/13/2014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2D361-97EB-4F72-B07D-3FC953320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893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D356C-2453-4BF0-A79B-EA865343E91D}" type="datetimeFigureOut">
              <a:rPr lang="en-US" smtClean="0"/>
              <a:t>9/13/2014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2D361-97EB-4F72-B07D-3FC953320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672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0D356C-2453-4BF0-A79B-EA865343E91D}" type="datetimeFigureOut">
              <a:rPr lang="en-US" smtClean="0"/>
              <a:t>9/13/2014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2D361-97EB-4F72-B07D-3FC953320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131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parallelstl.codeplex.com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Viewing the world through array-shaped glasses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265362"/>
          </a:xfrm>
        </p:spPr>
        <p:txBody>
          <a:bodyPr>
            <a:normAutofit/>
          </a:bodyPr>
          <a:lstStyle/>
          <a:p>
            <a:r>
              <a:rPr lang="pl-PL" dirty="0" smtClean="0"/>
              <a:t>Łukasz Mendakiewicz</a:t>
            </a:r>
            <a:endParaRPr lang="en-US" dirty="0"/>
          </a:p>
          <a:p>
            <a:r>
              <a:rPr lang="en-US" dirty="0" smtClean="0"/>
              <a:t>Software Engineer, Microsoft</a:t>
            </a:r>
          </a:p>
          <a:p>
            <a:endParaRPr lang="en-US" dirty="0"/>
          </a:p>
          <a:p>
            <a:r>
              <a:rPr lang="en-US" dirty="0" err="1" smtClean="0"/>
              <a:t>CppCon</a:t>
            </a:r>
            <a:r>
              <a:rPr lang="en-US" dirty="0" smtClean="0"/>
              <a:t> 2014</a:t>
            </a:r>
          </a:p>
          <a:p>
            <a:r>
              <a:rPr lang="en-US" dirty="0" smtClean="0"/>
              <a:t>9/8/2014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088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865565" y="2689891"/>
            <a:ext cx="1066979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solidFill>
                  <a:schemeClr val="accent6"/>
                </a:solidFill>
              </a:rPr>
              <a:t>Contiguity</a:t>
            </a:r>
            <a:r>
              <a:rPr lang="en-US" sz="6600" dirty="0" smtClean="0"/>
              <a:t> of data </a:t>
            </a:r>
            <a:r>
              <a:rPr lang="en-US" sz="6600" dirty="0" smtClean="0">
                <a:solidFill>
                  <a:srgbClr val="FF0000"/>
                </a:solidFill>
              </a:rPr>
              <a:t>matters</a:t>
            </a:r>
            <a:endParaRPr lang="en-US" sz="66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25820">
            <a:off x="366713" y="348593"/>
            <a:ext cx="4485842" cy="349031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5788364"/>
            <a:ext cx="6116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http://www.aristeia.com/TalkNotes/ACCU2011_CPUCaches.pdf</a:t>
            </a:r>
          </a:p>
        </p:txBody>
      </p:sp>
      <p:grpSp>
        <p:nvGrpSpPr>
          <p:cNvPr id="9" name="Group 8"/>
          <p:cNvGrpSpPr/>
          <p:nvPr/>
        </p:nvGrpSpPr>
        <p:grpSpPr>
          <a:xfrm rot="373963">
            <a:off x="711781" y="286568"/>
            <a:ext cx="5513040" cy="4296640"/>
            <a:chOff x="4296644" y="1672936"/>
            <a:chExt cx="5513040" cy="429664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96644" y="1672936"/>
              <a:ext cx="5513040" cy="4296640"/>
            </a:xfrm>
            <a:prstGeom prst="rect">
              <a:avLst/>
            </a:prstGeom>
          </p:spPr>
        </p:pic>
        <p:sp>
          <p:nvSpPr>
            <p:cNvPr id="8" name="Oval 7"/>
            <p:cNvSpPr/>
            <p:nvPr/>
          </p:nvSpPr>
          <p:spPr>
            <a:xfrm>
              <a:off x="4499264" y="2680855"/>
              <a:ext cx="2919845" cy="1080654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604637">
            <a:off x="6254697" y="486380"/>
            <a:ext cx="5852720" cy="332723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1" name="Rectangle 10"/>
          <p:cNvSpPr/>
          <p:nvPr/>
        </p:nvSpPr>
        <p:spPr>
          <a:xfrm>
            <a:off x="0" y="6124886"/>
            <a:ext cx="51600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http://channel9.msdn.com/Events/Build/2014/2-661</a:t>
            </a:r>
          </a:p>
        </p:txBody>
      </p:sp>
      <p:grpSp>
        <p:nvGrpSpPr>
          <p:cNvPr id="14" name="Group 13"/>
          <p:cNvGrpSpPr/>
          <p:nvPr/>
        </p:nvGrpSpPr>
        <p:grpSpPr>
          <a:xfrm rot="21294945">
            <a:off x="4721037" y="1224197"/>
            <a:ext cx="6631118" cy="3728421"/>
            <a:chOff x="3869232" y="3020795"/>
            <a:chExt cx="6631118" cy="3728421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869232" y="3020795"/>
              <a:ext cx="6631118" cy="3728421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  <p:sp>
          <p:nvSpPr>
            <p:cNvPr id="13" name="Oval 12"/>
            <p:cNvSpPr/>
            <p:nvPr/>
          </p:nvSpPr>
          <p:spPr>
            <a:xfrm>
              <a:off x="7299067" y="3600584"/>
              <a:ext cx="2919845" cy="2014908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358919">
            <a:off x="1883099" y="709963"/>
            <a:ext cx="8036723" cy="452773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grpSp>
        <p:nvGrpSpPr>
          <p:cNvPr id="18" name="Group 17"/>
          <p:cNvGrpSpPr/>
          <p:nvPr/>
        </p:nvGrpSpPr>
        <p:grpSpPr>
          <a:xfrm rot="251028">
            <a:off x="2238404" y="929171"/>
            <a:ext cx="8406720" cy="4718110"/>
            <a:chOff x="2559134" y="1378453"/>
            <a:chExt cx="8406720" cy="4718110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559134" y="1378453"/>
              <a:ext cx="8406720" cy="4718110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  <p:sp>
          <p:nvSpPr>
            <p:cNvPr id="17" name="Oval 16"/>
            <p:cNvSpPr/>
            <p:nvPr/>
          </p:nvSpPr>
          <p:spPr>
            <a:xfrm>
              <a:off x="2871141" y="4644743"/>
              <a:ext cx="4288496" cy="1318154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0" name="Rectangle 19"/>
          <p:cNvSpPr/>
          <p:nvPr/>
        </p:nvSpPr>
        <p:spPr>
          <a:xfrm>
            <a:off x="0" y="6461409"/>
            <a:ext cx="104919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http://channel9.msdn.com/Events/GoingNative/GoingNative-2012/Keynote-Bjarne-Stroustrup-Cpp11-Style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905891" y="2146521"/>
            <a:ext cx="8255000" cy="258532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Disclaimer: Always check what is the right choice for your specific application.</a:t>
            </a:r>
            <a:endParaRPr lang="en-US" sz="5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02026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20" grpId="0"/>
      <p:bldP spid="2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Defining</a:t>
            </a:r>
            <a:r>
              <a:rPr lang="en-US" dirty="0" smtClean="0"/>
              <a:t> contiguous data in C++</a:t>
            </a:r>
            <a:endParaRPr lang="en-US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838200" y="1690688"/>
            <a:ext cx="7759700" cy="451961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old_skool_array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[1000];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std::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2B91A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array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 1000&gt; </a:t>
            </a:r>
            <a:r>
              <a:rPr lang="en-US" altLang="en-US" sz="2400" dirty="0" err="1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_array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std::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2B91A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vector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&gt; 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vec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(1000);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std::</a:t>
            </a:r>
            <a:r>
              <a:rPr kumimoji="0" lang="en-US" altLang="en-US" sz="2400" b="0" i="0" u="none" cap="none" normalizeH="0" dirty="0" err="1" smtClean="0">
                <a:ln>
                  <a:noFill/>
                </a:ln>
                <a:solidFill>
                  <a:srgbClr val="2B91A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deque</a:t>
            </a:r>
            <a:r>
              <a:rPr kumimoji="0" lang="en-US" altLang="en-US" sz="2400" b="0" i="0" u="non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kumimoji="0" lang="en-US" altLang="en-US" sz="2400" b="0" i="0" u="non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kumimoji="0" lang="en-US" altLang="en-US" sz="2400" b="0" i="0" u="non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&gt; </a:t>
            </a:r>
            <a:r>
              <a:rPr kumimoji="0" lang="en-US" altLang="en-US" sz="2400" b="0" i="0" u="non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deq</a:t>
            </a:r>
            <a:r>
              <a:rPr kumimoji="0" lang="en-US" altLang="en-US" sz="2400" b="0" i="0" u="non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(1000);</a:t>
            </a: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std::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rgbClr val="2B91A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dynarray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&gt; 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dyn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(1000); </a:t>
            </a:r>
            <a:r>
              <a:rPr lang="en-US" altLang="en-US" sz="2400" dirty="0">
                <a:solidFill>
                  <a:srgbClr val="0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Array Extensions TS</a:t>
            </a: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dirty="0" smtClean="0"/>
              <a:t>Other libraries (BLAS? Bitmaps?)</a:t>
            </a: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dirty="0" smtClean="0"/>
              <a:t>Homegrown types</a:t>
            </a: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838200" y="3689916"/>
            <a:ext cx="4572000" cy="1848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6335519"/>
              </p:ext>
            </p:extLst>
          </p:nvPr>
        </p:nvGraphicFramePr>
        <p:xfrm>
          <a:off x="1158345" y="5726410"/>
          <a:ext cx="10195455" cy="96777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79697"/>
                <a:gridCol w="679697"/>
                <a:gridCol w="679697"/>
                <a:gridCol w="679697"/>
                <a:gridCol w="679697"/>
                <a:gridCol w="679697"/>
                <a:gridCol w="679697"/>
                <a:gridCol w="679697"/>
                <a:gridCol w="679697"/>
                <a:gridCol w="679697"/>
                <a:gridCol w="679697"/>
                <a:gridCol w="679697"/>
                <a:gridCol w="679697"/>
                <a:gridCol w="679697"/>
                <a:gridCol w="679697"/>
              </a:tblGrid>
              <a:tr h="602019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...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25943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999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2774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Accepting</a:t>
            </a:r>
            <a:r>
              <a:rPr lang="en-US" dirty="0" smtClean="0"/>
              <a:t> contiguous data in C++</a:t>
            </a:r>
            <a:endParaRPr lang="en-US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38200" y="2554189"/>
            <a:ext cx="8170827" cy="83099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template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 &lt;</a:t>
            </a:r>
            <a:r>
              <a:rPr lang="en-US" altLang="en-US" sz="2400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typename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rgbClr val="2B91A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CollectionType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 generic(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rgbClr val="2B91A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CollectionType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&amp; 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collection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 { ... }</a:t>
            </a:r>
          </a:p>
        </p:txBody>
      </p:sp>
      <p:sp>
        <p:nvSpPr>
          <p:cNvPr id="5" name="Rectangle 4"/>
          <p:cNvSpPr/>
          <p:nvPr/>
        </p:nvSpPr>
        <p:spPr>
          <a:xfrm>
            <a:off x="4312229" y="3712457"/>
            <a:ext cx="2514600" cy="73775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u="sng" dirty="0" smtClean="0"/>
              <a:t>Too</a:t>
            </a:r>
            <a:r>
              <a:rPr lang="en-US" sz="3200" dirty="0" smtClean="0"/>
              <a:t> generic?</a:t>
            </a:r>
            <a:endParaRPr lang="en-US" sz="3200" dirty="0"/>
          </a:p>
        </p:txBody>
      </p:sp>
      <p:sp>
        <p:nvSpPr>
          <p:cNvPr id="6" name="Rectangle 1"/>
          <p:cNvSpPr txBox="1">
            <a:spLocks noChangeArrowheads="1"/>
          </p:cNvSpPr>
          <p:nvPr/>
        </p:nvSpPr>
        <p:spPr bwMode="auto">
          <a:xfrm>
            <a:off x="838200" y="1488661"/>
            <a:ext cx="5282215" cy="83099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template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&lt;</a:t>
            </a:r>
            <a:r>
              <a:rPr lang="en-US" altLang="en-US" sz="2400" dirty="0" err="1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typename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en-US" sz="2400" dirty="0" smtClean="0">
                <a:solidFill>
                  <a:srgbClr val="2B91A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concept </a:t>
            </a:r>
            <a:r>
              <a:rPr lang="en-US" altLang="en-US" sz="2400" dirty="0" err="1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bool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en-US" sz="2400" dirty="0" smtClean="0">
                <a:solidFill>
                  <a:srgbClr val="2B91A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Collection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= ...;</a:t>
            </a:r>
          </a:p>
        </p:txBody>
      </p:sp>
      <p:sp>
        <p:nvSpPr>
          <p:cNvPr id="7" name="Rectangle 6"/>
          <p:cNvSpPr/>
          <p:nvPr/>
        </p:nvSpPr>
        <p:spPr>
          <a:xfrm>
            <a:off x="6626544" y="1535282"/>
            <a:ext cx="2825800" cy="73775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Not there yet…</a:t>
            </a:r>
            <a:endParaRPr lang="en-US" sz="3200" dirty="0"/>
          </a:p>
        </p:txBody>
      </p:sp>
      <p:sp>
        <p:nvSpPr>
          <p:cNvPr id="8" name="Rectangle 1"/>
          <p:cNvSpPr txBox="1">
            <a:spLocks noChangeArrowheads="1"/>
          </p:cNvSpPr>
          <p:nvPr/>
        </p:nvSpPr>
        <p:spPr bwMode="auto">
          <a:xfrm>
            <a:off x="838200" y="2554188"/>
            <a:ext cx="8170827" cy="83099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template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&lt;</a:t>
            </a:r>
            <a:r>
              <a:rPr lang="en-US" altLang="en-US" sz="2400" dirty="0" smtClean="0">
                <a:solidFill>
                  <a:srgbClr val="2B91A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Collection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en-US" sz="2400" dirty="0" err="1" smtClean="0">
                <a:solidFill>
                  <a:srgbClr val="2B91A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CollectionType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generic(</a:t>
            </a:r>
            <a:r>
              <a:rPr lang="en-US" altLang="en-US" sz="2400" dirty="0" err="1" smtClean="0">
                <a:solidFill>
                  <a:srgbClr val="2B91A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CollectionType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&amp; </a:t>
            </a:r>
            <a:r>
              <a:rPr lang="en-US" altLang="en-US" sz="2400" dirty="0" smtClean="0">
                <a:solidFill>
                  <a:srgbClr val="808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collection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{ ... }</a:t>
            </a: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838200" y="2561275"/>
            <a:ext cx="11569193" cy="230832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template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 &lt;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typename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B91A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Collection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40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typename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 = std::</a:t>
            </a:r>
            <a:r>
              <a:rPr kumimoji="0" lang="en-US" altLang="en-US" sz="2400" b="0" i="0" u="none" strike="noStrike" cap="none" normalizeH="0" baseline="0" err="1">
                <a:ln>
                  <a:noFill/>
                </a:ln>
                <a:solidFill>
                  <a:srgbClr val="2B91A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enable_if_t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&lt;std</a:t>
            </a:r>
            <a:r>
              <a:rPr kumimoji="0" lang="en-US" altLang="en-US" sz="2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US" altLang="en-US" sz="2400" smtClean="0">
                <a:solidFill>
                  <a:srgbClr val="2B91A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is_convertible_v</a:t>
            </a:r>
            <a:r>
              <a:rPr lang="en-US" altLang="en-US" sz="240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altLang="en-US" sz="2400" smtClean="0">
                <a:solidFill>
                  <a:srgbClr val="2B91A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altLang="en-US" sz="240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       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decltype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(std::</a:t>
            </a:r>
            <a:r>
              <a:rPr lang="en-US" altLang="en-US" sz="2400" err="1">
                <a:solidFill>
                  <a:srgbClr val="2B91A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declval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B91A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Collection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&gt;().</a:t>
            </a:r>
            <a:r>
              <a:rPr lang="en-US" altLang="en-US" sz="240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size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())&gt;&gt;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40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      &amp;&amp; 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b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generic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en-US" sz="2400" dirty="0">
                <a:solidFill>
                  <a:srgbClr val="2B91A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Collection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&amp; </a:t>
            </a:r>
            <a:r>
              <a:rPr lang="en-US" altLang="en-US" sz="2400" dirty="0">
                <a:solidFill>
                  <a:srgbClr val="808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data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 { ... }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838201" y="5381868"/>
            <a:ext cx="2521688" cy="46166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generic(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vec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); </a:t>
            </a:r>
            <a:endParaRPr kumimoji="0" lang="en-US" altLang="en-US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3467984" y="5381868"/>
            <a:ext cx="3655830" cy="46166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generic(</a:t>
            </a:r>
            <a:r>
              <a:rPr lang="en-US" altLang="en-US" sz="2400" dirty="0" err="1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_array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); </a:t>
            </a:r>
            <a:endParaRPr kumimoji="0" lang="en-US" altLang="en-US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790677" y="5654983"/>
            <a:ext cx="56938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ln w="222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</a:rPr>
              <a:t>✓</a:t>
            </a:r>
            <a:endParaRPr lang="en-US" b="1" dirty="0">
              <a:ln w="22225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448180" y="5654983"/>
            <a:ext cx="56938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ln w="222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</a:rPr>
              <a:t>✓</a:t>
            </a:r>
            <a:endParaRPr lang="en-US" b="1" dirty="0">
              <a:ln w="22225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7231734" y="5381868"/>
            <a:ext cx="4697818" cy="46166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generic(</a:t>
            </a:r>
            <a:r>
              <a:rPr lang="en-US" altLang="en-US" sz="2400" dirty="0" err="1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old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_skool_array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); </a:t>
            </a:r>
            <a:endParaRPr kumimoji="0" lang="en-US" altLang="en-US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1135529" y="5654983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ln w="22225">
                  <a:solidFill>
                    <a:srgbClr val="580000"/>
                  </a:solidFill>
                  <a:prstDash val="solid"/>
                </a:ln>
                <a:solidFill>
                  <a:srgbClr val="FF0000"/>
                </a:solidFill>
              </a:rPr>
              <a:t>✗</a:t>
            </a:r>
          </a:p>
        </p:txBody>
      </p:sp>
    </p:spTree>
    <p:extLst>
      <p:ext uri="{BB962C8B-B14F-4D97-AF65-F5344CB8AC3E}">
        <p14:creationId xmlns:p14="http://schemas.microsoft.com/office/powerpoint/2010/main" val="1769061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11" grpId="0" animBg="1"/>
      <p:bldP spid="12" grpId="0" animBg="1"/>
      <p:bldP spid="14" grpId="0"/>
      <p:bldP spid="15" grpId="0"/>
      <p:bldP spid="16" grpId="0" animBg="1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091353" cy="1325563"/>
          </a:xfrm>
        </p:spPr>
        <p:txBody>
          <a:bodyPr/>
          <a:lstStyle/>
          <a:p>
            <a:r>
              <a:rPr lang="en-US" b="1" dirty="0" smtClean="0"/>
              <a:t>Accepting</a:t>
            </a:r>
            <a:r>
              <a:rPr lang="en-US" dirty="0" smtClean="0"/>
              <a:t> contiguous data in C</a:t>
            </a:r>
            <a:endParaRPr lang="en-US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38199" y="1912661"/>
            <a:ext cx="6641562" cy="46166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raw(</a:t>
            </a:r>
            <a:r>
              <a:rPr lang="en-US" altLang="en-US" sz="24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en-US" sz="2400" dirty="0" err="1">
                <a:solidFill>
                  <a:srgbClr val="808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 </a:t>
            </a:r>
            <a:r>
              <a:rPr lang="en-US" altLang="en-US" sz="2400" dirty="0" err="1">
                <a:solidFill>
                  <a:srgbClr val="2B91A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en-US" sz="2400" dirty="0">
                <a:solidFill>
                  <a:srgbClr val="808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size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{ ... }</a:t>
            </a:r>
            <a:endParaRPr lang="en-US" altLang="en-US" sz="5400" dirty="0">
              <a:latin typeface="Arial" panose="020B0604020202020204" pitchFamily="34" charset="0"/>
            </a:endParaRP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838376" y="2897184"/>
            <a:ext cx="5030796" cy="46166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raw(</a:t>
            </a:r>
            <a:r>
              <a:rPr lang="en-US" altLang="en-US" sz="24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vec.data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(), </a:t>
            </a:r>
            <a:r>
              <a:rPr lang="en-US" altLang="en-US" sz="24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vec.size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()); </a:t>
            </a:r>
            <a:endParaRPr lang="en-US" altLang="en-US" sz="5400" dirty="0">
              <a:latin typeface="Arial" panose="020B0604020202020204" pitchFamily="34" charset="0"/>
            </a:endParaRP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838199" y="3358849"/>
            <a:ext cx="9198936" cy="46166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raw(</a:t>
            </a:r>
            <a:r>
              <a:rPr lang="en-US" altLang="en-US" sz="24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old_skool_array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 </a:t>
            </a:r>
            <a:r>
              <a:rPr lang="en-US" altLang="en-US" sz="2400" dirty="0">
                <a:solidFill>
                  <a:srgbClr val="6F008A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NUM_ELEMENTS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en-US" sz="24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old_skool_array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)); </a:t>
            </a:r>
            <a:endParaRPr lang="en-US" altLang="en-US" sz="5400" dirty="0">
              <a:latin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714630" y="2774073"/>
            <a:ext cx="56938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ln w="222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</a:rPr>
              <a:t>✓</a:t>
            </a:r>
            <a:endParaRPr lang="en-US" b="1" dirty="0">
              <a:ln w="22225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9741808" y="3235738"/>
            <a:ext cx="56938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ln w="222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</a:rPr>
              <a:t>✓</a:t>
            </a:r>
            <a:endParaRPr lang="en-US" b="1" dirty="0">
              <a:ln w="22225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9" name="Rectangle 1"/>
          <p:cNvSpPr txBox="1">
            <a:spLocks noChangeArrowheads="1"/>
          </p:cNvSpPr>
          <p:nvPr/>
        </p:nvSpPr>
        <p:spPr bwMode="auto">
          <a:xfrm>
            <a:off x="838199" y="4424520"/>
            <a:ext cx="9360255" cy="46166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raw(</a:t>
            </a:r>
            <a:r>
              <a:rPr lang="en-US" altLang="en-US" sz="24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 </a:t>
            </a:r>
            <a:r>
              <a:rPr lang="en-US" altLang="en-US" sz="2400" dirty="0" err="1" smtClean="0">
                <a:solidFill>
                  <a:srgbClr val="808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 </a:t>
            </a:r>
            <a:r>
              <a:rPr lang="en-US" altLang="en-US" sz="2400" dirty="0" err="1" smtClean="0">
                <a:solidFill>
                  <a:srgbClr val="2B91A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en-US" sz="2400" dirty="0" smtClean="0">
                <a:solidFill>
                  <a:srgbClr val="808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width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altLang="en-US" sz="2400" dirty="0" err="1">
                <a:solidFill>
                  <a:srgbClr val="2B91A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en-US" sz="2400" dirty="0" smtClean="0">
                <a:solidFill>
                  <a:srgbClr val="808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height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{ ... }</a:t>
            </a:r>
            <a:endParaRPr lang="en-US" altLang="en-US" sz="5400" dirty="0">
              <a:latin typeface="Arial" panose="020B0604020202020204" pitchFamily="34" charset="0"/>
            </a:endParaRPr>
          </a:p>
        </p:txBody>
      </p:sp>
      <p:sp>
        <p:nvSpPr>
          <p:cNvPr id="20" name="Rectangle 1"/>
          <p:cNvSpPr txBox="1">
            <a:spLocks noChangeArrowheads="1"/>
          </p:cNvSpPr>
          <p:nvPr/>
        </p:nvSpPr>
        <p:spPr bwMode="auto">
          <a:xfrm>
            <a:off x="838199" y="5574841"/>
            <a:ext cx="11353801" cy="46166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raw(</a:t>
            </a:r>
            <a:r>
              <a:rPr lang="en-US" altLang="en-US" sz="24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 </a:t>
            </a:r>
            <a:r>
              <a:rPr lang="en-US" altLang="en-US" sz="2400" dirty="0" err="1" smtClean="0">
                <a:solidFill>
                  <a:srgbClr val="808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 </a:t>
            </a:r>
            <a:r>
              <a:rPr lang="en-US" altLang="en-US" sz="2400" dirty="0" err="1" smtClean="0">
                <a:solidFill>
                  <a:srgbClr val="2B91A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en-US" sz="2400" dirty="0" smtClean="0">
                <a:solidFill>
                  <a:srgbClr val="808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width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altLang="en-US" sz="2400" dirty="0" err="1">
                <a:solidFill>
                  <a:srgbClr val="2B91A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en-US" sz="2400" dirty="0" smtClean="0">
                <a:solidFill>
                  <a:srgbClr val="808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height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altLang="en-US" sz="2400" dirty="0" err="1">
                <a:solidFill>
                  <a:srgbClr val="2B91A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en-US" sz="2400" dirty="0" smtClean="0">
                <a:solidFill>
                  <a:srgbClr val="808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depth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{...}</a:t>
            </a:r>
            <a:endParaRPr lang="en-US" altLang="en-US" sz="5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538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4" grpId="0"/>
      <p:bldP spid="15" grpId="0"/>
      <p:bldP spid="19" grpId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alternative: </a:t>
            </a:r>
            <a:r>
              <a:rPr lang="en-US" sz="4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array_view</a:t>
            </a:r>
            <a:r>
              <a:rPr lang="en-US" dirty="0" smtClean="0"/>
              <a:t> interface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09624" y="1888954"/>
            <a:ext cx="73780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compute(</a:t>
            </a:r>
            <a:r>
              <a:rPr lang="en-US" altLang="en-US" sz="2400" dirty="0" err="1" smtClean="0">
                <a:solidFill>
                  <a:srgbClr val="2B91A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array_view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altLang="en-US" sz="24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en-US" sz="2400" dirty="0" smtClean="0">
                <a:solidFill>
                  <a:srgbClr val="808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data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{ ... }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09624" y="2915387"/>
            <a:ext cx="61318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auto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data = std::</a:t>
            </a:r>
            <a:r>
              <a:rPr lang="en-US" sz="24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vector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2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&gt;(1000);</a:t>
            </a:r>
            <a:endParaRPr lang="en-US" altLang="en-US" sz="2400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09624" y="3613204"/>
            <a:ext cx="562205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auto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2400" dirty="0" err="1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av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altLang="en-US" sz="2400" dirty="0" err="1">
                <a:solidFill>
                  <a:srgbClr val="2B91A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array_view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altLang="en-US" sz="24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&gt;{data};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compute(</a:t>
            </a:r>
            <a:r>
              <a:rPr lang="en-US" altLang="en-US" sz="24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av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 dirty="0" smtClean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compute(data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altLang="en-US" sz="2400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838200" y="2915386"/>
            <a:ext cx="7227094" cy="46166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data[1000];</a:t>
            </a:r>
            <a:endParaRPr lang="en-US" altLang="en-US" sz="2400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38200" y="2915392"/>
            <a:ext cx="63017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auto</a:t>
            </a:r>
            <a:r>
              <a:rPr lang="it-IT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data = std::</a:t>
            </a:r>
            <a:r>
              <a:rPr lang="it-IT" sz="24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array</a:t>
            </a:r>
            <a:r>
              <a:rPr lang="it-IT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it-IT" sz="2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it-IT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1000&gt;{};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90231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10" grpId="0" build="p"/>
      <p:bldP spid="6" grpId="0" animBg="1"/>
      <p:bldP spid="6" grpId="1" animBg="1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This </a:t>
            </a:r>
            <a:r>
              <a:rPr lang="en-US" sz="40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_view</a:t>
            </a:r>
            <a:r>
              <a:rPr lang="pl-PL" dirty="0" smtClean="0"/>
              <a:t> thing sounds familiar...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0013089"/>
              </p:ext>
            </p:extLst>
          </p:nvPr>
        </p:nvGraphicFramePr>
        <p:xfrm>
          <a:off x="2392326" y="2074923"/>
          <a:ext cx="7068084" cy="3485571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3534042"/>
                <a:gridCol w="3534042"/>
              </a:tblGrid>
              <a:tr h="473341">
                <a:tc>
                  <a:txBody>
                    <a:bodyPr/>
                    <a:lstStyle/>
                    <a:p>
                      <a:endParaRPr lang="en-US" sz="2400" kern="1200" dirty="0">
                        <a:solidFill>
                          <a:srgbClr val="2B91AF"/>
                        </a:solidFill>
                        <a:latin typeface="Consolas" panose="020B0609020204030204" pitchFamily="49" charset="0"/>
                        <a:ea typeface="+mn-ea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altLang="en-US" sz="2400" noProof="0" dirty="0" smtClean="0"/>
                        <a:t>Where </a:t>
                      </a:r>
                      <a:r>
                        <a:rPr kumimoji="0" lang="pl-PL" altLang="en-US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x</a:t>
                      </a:r>
                      <a:r>
                        <a:rPr lang="en-US" altLang="en-US" sz="2400" noProof="0" dirty="0" smtClean="0"/>
                        <a:t> is:</a:t>
                      </a:r>
                      <a:endParaRPr lang="en-US" dirty="0">
                        <a:latin typeface="+mn-lt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</a:tr>
              <a:tr h="1506115">
                <a:tc>
                  <a:txBody>
                    <a:bodyPr/>
                    <a:lstStyle/>
                    <a:p>
                      <a:r>
                        <a:rPr lang="pl-PL" altLang="en-US" sz="2400" kern="1200" noProof="0" dirty="0" err="1" smtClean="0">
                          <a:solidFill>
                            <a:srgbClr val="2B91AF"/>
                          </a:solidFill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string_view</a:t>
                      </a:r>
                      <a:r>
                        <a:rPr lang="en-US" altLang="en-US" sz="2400" dirty="0" smtClean="0">
                          <a:solidFill>
                            <a:srgbClr val="0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{</a:t>
                      </a:r>
                      <a:r>
                        <a:rPr lang="pl-PL" altLang="en-US" sz="2400" dirty="0" smtClean="0">
                          <a:solidFill>
                            <a:srgbClr val="0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</a:t>
                      </a:r>
                      <a:r>
                        <a:rPr lang="en-US" altLang="en-US" sz="2400" dirty="0" smtClean="0">
                          <a:solidFill>
                            <a:srgbClr val="0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};</a:t>
                      </a:r>
                      <a:endParaRPr lang="en-US" sz="2400" kern="1200" dirty="0">
                        <a:solidFill>
                          <a:srgbClr val="2B91AF"/>
                        </a:solidFill>
                        <a:latin typeface="Consolas" panose="020B0609020204030204" pitchFamily="49" charset="0"/>
                        <a:ea typeface="+mn-ea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kumimoji="0" lang="pl-PL" altLang="en-US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std::</a:t>
                      </a:r>
                      <a:r>
                        <a:rPr lang="pl-PL" altLang="en-US" sz="2400" kern="1200" noProof="0" dirty="0" smtClean="0">
                          <a:solidFill>
                            <a:srgbClr val="2B91AF"/>
                          </a:solidFill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string</a:t>
                      </a:r>
                    </a:p>
                    <a:p>
                      <a:r>
                        <a:rPr lang="pl-PL" sz="2400" kern="1200" noProof="0" dirty="0" smtClean="0">
                          <a:solidFill>
                            <a:srgbClr val="0000FF"/>
                          </a:solidFill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char</a:t>
                      </a:r>
                      <a:r>
                        <a:rPr kumimoji="0" lang="pl-PL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*</a:t>
                      </a:r>
                    </a:p>
                    <a:p>
                      <a:r>
                        <a:rPr kumimoji="0" lang="pl-PL" altLang="en-US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...</a:t>
                      </a:r>
                      <a:endParaRPr lang="en-US" dirty="0">
                        <a:latin typeface="+mn-lt"/>
                      </a:endParaRPr>
                    </a:p>
                  </a:txBody>
                  <a:tcPr anchor="ctr">
                    <a:lnR w="12700" cmpd="sng">
                      <a:noFill/>
                    </a:lnR>
                  </a:tcPr>
                </a:tc>
              </a:tr>
              <a:tr h="1506115">
                <a:tc>
                  <a:txBody>
                    <a:bodyPr/>
                    <a:lstStyle/>
                    <a:p>
                      <a:r>
                        <a:rPr lang="pl-PL" altLang="en-US" sz="2400" kern="1200" noProof="0" dirty="0" err="1" smtClean="0">
                          <a:solidFill>
                            <a:srgbClr val="2B91AF"/>
                          </a:solidFill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array_view</a:t>
                      </a:r>
                      <a:r>
                        <a:rPr kumimoji="0" lang="pl-PL" altLang="en-US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&lt;</a:t>
                      </a:r>
                      <a:r>
                        <a:rPr lang="pl-PL" altLang="en-US" sz="2400" kern="1200" noProof="0" dirty="0" smtClean="0">
                          <a:solidFill>
                            <a:srgbClr val="2B91AF"/>
                          </a:solidFill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T</a:t>
                      </a:r>
                      <a:r>
                        <a:rPr kumimoji="0" lang="pl-PL" altLang="en-US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&gt;</a:t>
                      </a:r>
                      <a:r>
                        <a:rPr kumimoji="0" lang="en-US" altLang="en-US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{</a:t>
                      </a:r>
                      <a:r>
                        <a:rPr kumimoji="0" lang="pl-PL" altLang="en-US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x</a:t>
                      </a:r>
                      <a:r>
                        <a:rPr kumimoji="0" lang="en-US" altLang="en-US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};</a:t>
                      </a:r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pl-PL" altLang="en-US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std::</a:t>
                      </a:r>
                      <a:r>
                        <a:rPr lang="pl-PL" altLang="en-US" sz="2400" kern="1200" noProof="0" dirty="0" smtClean="0">
                          <a:solidFill>
                            <a:srgbClr val="2B91AF"/>
                          </a:solidFill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vector</a:t>
                      </a:r>
                      <a:r>
                        <a:rPr kumimoji="0" lang="pl-PL" altLang="en-US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&lt;</a:t>
                      </a:r>
                      <a:r>
                        <a:rPr lang="pl-PL" altLang="en-US" sz="2400" kern="1200" noProof="0" dirty="0" smtClean="0">
                          <a:solidFill>
                            <a:srgbClr val="2B91AF"/>
                          </a:solidFill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T</a:t>
                      </a:r>
                      <a:r>
                        <a:rPr kumimoji="0" lang="pl-PL" altLang="en-US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&gt;</a:t>
                      </a:r>
                    </a:p>
                    <a:p>
                      <a:r>
                        <a:rPr lang="pl-PL" altLang="en-US" sz="2400" kern="1200" noProof="0" dirty="0" smtClean="0">
                          <a:solidFill>
                            <a:srgbClr val="2B91AF"/>
                          </a:solidFill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T</a:t>
                      </a:r>
                      <a:r>
                        <a:rPr kumimoji="0" lang="pl-PL" altLang="en-US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*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altLang="en-US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...</a:t>
                      </a:r>
                      <a:endParaRPr kumimoji="0" lang="en-US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881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But there is more (dimensions)!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" y="1690688"/>
            <a:ext cx="88346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compute(</a:t>
            </a:r>
            <a:r>
              <a:rPr lang="en-US" altLang="en-US" sz="24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 </a:t>
            </a:r>
            <a:r>
              <a:rPr lang="en-US" altLang="en-US" sz="2400" dirty="0" err="1">
                <a:solidFill>
                  <a:srgbClr val="808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 </a:t>
            </a:r>
            <a:r>
              <a:rPr lang="en-US" altLang="en-US" sz="2400" dirty="0" err="1">
                <a:solidFill>
                  <a:srgbClr val="2B91A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en-US" sz="2400" dirty="0">
                <a:solidFill>
                  <a:srgbClr val="808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size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{ ... }</a:t>
            </a:r>
            <a:endParaRPr lang="en-US" altLang="en-US" sz="5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8200" y="1690687"/>
            <a:ext cx="73780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compute(</a:t>
            </a:r>
            <a:r>
              <a:rPr lang="en-US" altLang="en-US" sz="2400" dirty="0" err="1" smtClean="0">
                <a:solidFill>
                  <a:srgbClr val="2B91A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array_view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altLang="en-US" sz="24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en-US" sz="2400" dirty="0" smtClean="0">
                <a:solidFill>
                  <a:srgbClr val="808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data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{ ... }</a:t>
            </a:r>
            <a:endParaRPr lang="en-US" dirty="0"/>
          </a:p>
        </p:txBody>
      </p:sp>
      <p:sp>
        <p:nvSpPr>
          <p:cNvPr id="7" name="Rectangle 1"/>
          <p:cNvSpPr txBox="1">
            <a:spLocks noChangeArrowheads="1"/>
          </p:cNvSpPr>
          <p:nvPr/>
        </p:nvSpPr>
        <p:spPr bwMode="auto">
          <a:xfrm>
            <a:off x="838200" y="2350289"/>
            <a:ext cx="10039928" cy="46166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compute(</a:t>
            </a:r>
            <a:r>
              <a:rPr lang="en-US" altLang="en-US" sz="24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 </a:t>
            </a:r>
            <a:r>
              <a:rPr lang="en-US" altLang="en-US" sz="2400" dirty="0" err="1" smtClean="0">
                <a:solidFill>
                  <a:srgbClr val="808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 </a:t>
            </a:r>
            <a:r>
              <a:rPr lang="en-US" altLang="en-US" sz="2400" dirty="0" err="1" smtClean="0">
                <a:solidFill>
                  <a:srgbClr val="2B91A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en-US" sz="2400" dirty="0" smtClean="0">
                <a:solidFill>
                  <a:srgbClr val="808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width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altLang="en-US" sz="2400" dirty="0" err="1">
                <a:solidFill>
                  <a:srgbClr val="2B91A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en-US" sz="2400" dirty="0" smtClean="0">
                <a:solidFill>
                  <a:srgbClr val="808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height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{ ... }</a:t>
            </a:r>
            <a:endParaRPr lang="en-US" altLang="en-US" sz="5400" dirty="0">
              <a:latin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8200" y="2360735"/>
            <a:ext cx="82330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compute(</a:t>
            </a:r>
            <a:r>
              <a:rPr lang="en-US" altLang="en-US" sz="2400" dirty="0" err="1" smtClean="0">
                <a:solidFill>
                  <a:srgbClr val="2B91A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array_view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altLang="en-US" sz="24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2&gt;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en-US" sz="2400" dirty="0" smtClean="0">
                <a:solidFill>
                  <a:srgbClr val="808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data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{ ... }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838200" y="3016251"/>
            <a:ext cx="82330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compute(</a:t>
            </a:r>
            <a:r>
              <a:rPr lang="en-US" altLang="en-US" sz="2400" dirty="0" err="1" smtClean="0">
                <a:solidFill>
                  <a:srgbClr val="2B91A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array_view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altLang="en-US" sz="24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3&gt;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en-US" sz="2400" dirty="0" smtClean="0">
                <a:solidFill>
                  <a:srgbClr val="808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data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{ ... }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838200" y="3917132"/>
            <a:ext cx="8170827" cy="2677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auto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data = std::</a:t>
            </a:r>
            <a:r>
              <a:rPr lang="en-US" sz="24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vector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2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&gt;(1000</a:t>
            </a:r>
            <a:r>
              <a:rPr lang="en-US" sz="2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auto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av_1 = </a:t>
            </a:r>
            <a:r>
              <a:rPr lang="en-US" altLang="en-US" sz="2400" dirty="0" err="1">
                <a:solidFill>
                  <a:srgbClr val="2B91A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array_view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altLang="en-US" sz="24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&gt;{data};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auto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av_2 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altLang="en-US" sz="2400" dirty="0" err="1" smtClean="0">
                <a:solidFill>
                  <a:srgbClr val="2B91A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array_view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altLang="en-US" sz="24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2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&gt;{{20, 50}, data};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 dirty="0" smtClean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compute(av_1);</a:t>
            </a:r>
            <a:endParaRPr lang="en-US" altLang="en-US" sz="2400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compute(av_2);</a:t>
            </a:r>
            <a:endParaRPr lang="en-US" altLang="en-US" sz="2400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141693" y="5640681"/>
            <a:ext cx="6455477" cy="95410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/>
              <a:t>Lifting</a:t>
            </a:r>
            <a:r>
              <a:rPr lang="en-US" sz="2800" dirty="0" smtClean="0"/>
              <a:t> the linear memory into a </a:t>
            </a:r>
            <a:r>
              <a:rPr lang="en-US" sz="2800" b="1" dirty="0" smtClean="0"/>
              <a:t>logically</a:t>
            </a:r>
            <a:r>
              <a:rPr lang="en-US" sz="2800" dirty="0" smtClean="0"/>
              <a:t> multidimensional representation.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54103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8" grpId="0"/>
      <p:bldP spid="9" grpId="0"/>
      <p:bldP spid="12" grpId="0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the </a:t>
            </a:r>
            <a:r>
              <a:rPr lang="en-US" sz="4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array_view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134" y="1686740"/>
            <a:ext cx="3039578" cy="189973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9728" y="1686740"/>
            <a:ext cx="3048000" cy="1905000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4739238" y="2186577"/>
            <a:ext cx="2274626" cy="904010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23941" y="3852190"/>
            <a:ext cx="40799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 := [</a:t>
            </a:r>
            <a:r>
              <a:rPr lang="en-US" sz="2400" i="1" dirty="0" smtClean="0">
                <a:solidFill>
                  <a:srgbClr val="2B91A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uint8_t</a:t>
            </a:r>
            <a:r>
              <a:rPr lang="en-US" sz="2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]</a:t>
            </a:r>
            <a:r>
              <a:rPr lang="en-US" sz="2400" baseline="-25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height,width</a:t>
            </a:r>
            <a:endParaRPr lang="en-US" baseline="-25000" dirty="0"/>
          </a:p>
        </p:txBody>
      </p:sp>
      <p:sp>
        <p:nvSpPr>
          <p:cNvPr id="12" name="Rectangle 11"/>
          <p:cNvSpPr/>
          <p:nvPr/>
        </p:nvSpPr>
        <p:spPr>
          <a:xfrm>
            <a:off x="6568787" y="3853505"/>
            <a:ext cx="42498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out := [</a:t>
            </a:r>
            <a:r>
              <a:rPr lang="en-US" sz="2400" i="1" dirty="0" smtClean="0">
                <a:solidFill>
                  <a:srgbClr val="2B91A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uint8_t</a:t>
            </a:r>
            <a:r>
              <a:rPr lang="en-US" sz="24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]</a:t>
            </a:r>
            <a:r>
              <a:rPr lang="en-US" sz="2400" baseline="-25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height,width</a:t>
            </a:r>
            <a:endParaRPr lang="en-US" baseline="-25000" dirty="0"/>
          </a:p>
        </p:txBody>
      </p:sp>
      <p:grpSp>
        <p:nvGrpSpPr>
          <p:cNvPr id="21" name="Group 20"/>
          <p:cNvGrpSpPr/>
          <p:nvPr/>
        </p:nvGrpSpPr>
        <p:grpSpPr>
          <a:xfrm>
            <a:off x="3150378" y="5075458"/>
            <a:ext cx="5452345" cy="1200329"/>
            <a:chOff x="3150378" y="5075458"/>
            <a:chExt cx="5452345" cy="1200329"/>
          </a:xfrm>
        </p:grpSpPr>
        <p:sp>
          <p:nvSpPr>
            <p:cNvPr id="14" name="Rectangle 13"/>
            <p:cNvSpPr/>
            <p:nvPr/>
          </p:nvSpPr>
          <p:spPr>
            <a:xfrm>
              <a:off x="3150378" y="5349539"/>
              <a:ext cx="5452345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2400" dirty="0" smtClean="0">
                  <a:solidFill>
                    <a:srgbClr val="000000"/>
                  </a:solidFill>
                  <a:highlight>
                    <a:srgbClr val="FFFFFF"/>
                  </a:highlight>
                  <a:latin typeface="Consolas" panose="020B0609020204030204" pitchFamily="49" charset="0"/>
                </a:rPr>
                <a:t>out := (            </a:t>
              </a:r>
              <a:r>
                <a:rPr lang="en-US" sz="2400" dirty="0" smtClean="0">
                  <a:solidFill>
                    <a:srgbClr val="000000"/>
                  </a:solidFill>
                  <a:highlight>
                    <a:srgbClr val="FFFFFF"/>
                  </a:highlight>
                  <a:latin typeface="Consolas" panose="020B0609020204030204" pitchFamily="49" charset="0"/>
                </a:rPr>
                <a:t>∗ in</a:t>
              </a:r>
              <a:r>
                <a:rPr lang="pl-PL" sz="2400" dirty="0" smtClean="0">
                  <a:solidFill>
                    <a:srgbClr val="000000"/>
                  </a:solidFill>
                  <a:highlight>
                    <a:srgbClr val="FFFFFF"/>
                  </a:highlight>
                  <a:latin typeface="Consolas" panose="020B0609020204030204" pitchFamily="49" charset="0"/>
                </a:rPr>
                <a:t>) </a:t>
              </a:r>
              <a:r>
                <a:rPr lang="en-US" sz="3200" dirty="0" smtClean="0"/>
                <a:t>⑀</a:t>
              </a:r>
              <a:r>
                <a:rPr lang="pl-PL" sz="3200" dirty="0" smtClean="0"/>
                <a:t> </a:t>
              </a:r>
              <a:r>
                <a:rPr lang="pl-PL" sz="2400" dirty="0" smtClean="0"/>
                <a:t>150</a:t>
              </a:r>
              <a:endParaRPr lang="en-US" sz="2400" dirty="0"/>
            </a:p>
          </p:txBody>
        </p:sp>
        <p:sp>
          <p:nvSpPr>
            <p:cNvPr id="15" name="Left Bracket 14"/>
            <p:cNvSpPr/>
            <p:nvPr/>
          </p:nvSpPr>
          <p:spPr>
            <a:xfrm>
              <a:off x="4679976" y="5099361"/>
              <a:ext cx="153047" cy="1152525"/>
            </a:xfrm>
            <a:prstGeom prst="leftBracket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ight Bracket 15"/>
            <p:cNvSpPr/>
            <p:nvPr/>
          </p:nvSpPr>
          <p:spPr>
            <a:xfrm>
              <a:off x="6355483" y="5105423"/>
              <a:ext cx="153047" cy="1146463"/>
            </a:xfrm>
            <a:prstGeom prst="rightBracket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718076" y="5075458"/>
              <a:ext cx="1713931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0000"/>
                  </a:solidFill>
                  <a:highlight>
                    <a:srgbClr val="FFFFFF"/>
                  </a:highlight>
                  <a:latin typeface="Consolas" panose="020B0609020204030204" pitchFamily="49" charset="0"/>
                </a:rPr>
                <a:t>-1  0  +1</a:t>
              </a:r>
            </a:p>
            <a:p>
              <a:r>
                <a:rPr lang="en-US" sz="2400" dirty="0" smtClean="0">
                  <a:solidFill>
                    <a:srgbClr val="000000"/>
                  </a:solidFill>
                  <a:highlight>
                    <a:srgbClr val="FFFFFF"/>
                  </a:highlight>
                  <a:latin typeface="Consolas" panose="020B0609020204030204" pitchFamily="49" charset="0"/>
                </a:rPr>
                <a:t>-2  0  +2</a:t>
              </a:r>
            </a:p>
            <a:p>
              <a:r>
                <a:rPr lang="en-US" sz="2400" dirty="0" smtClean="0">
                  <a:solidFill>
                    <a:srgbClr val="000000"/>
                  </a:solidFill>
                  <a:highlight>
                    <a:srgbClr val="FFFFFF"/>
                  </a:highlight>
                  <a:latin typeface="Consolas" panose="020B0609020204030204" pitchFamily="49" charset="0"/>
                </a:rPr>
                <a:t>-1  0  +1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951833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the </a:t>
            </a:r>
            <a:r>
              <a:rPr lang="en-US" sz="4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array_view</a:t>
            </a:r>
            <a:endParaRPr lang="en-US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5939382" y="1872491"/>
            <a:ext cx="6185943" cy="501675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void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 compute(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rgbClr val="2B91A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array_view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2B91A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uint8_t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 2&gt; 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             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rgbClr val="2B91A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array_view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2B91A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uint8_t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 2&gt; 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out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 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 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auto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 N = 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2B91A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index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&lt;2&gt;{-1, 0}; 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auto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 S = 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2B91A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index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&lt;2&gt;{1,0};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 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auto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 W = 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2B91A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index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&lt;2&gt;{ 0,-1}; 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auto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 E = 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2B91A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index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&lt;2&gt;{0,1};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 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 (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2B91A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index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&lt;2&gt; 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idx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 : 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in.bounds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()) 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   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 (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idx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[0] == 0 || 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idx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[0] == 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.bounds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()[0] - 1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    || 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idx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[1] == 0 || 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idx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[1] == 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.bounds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()[1] - 1) 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     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out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idx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] = 0;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   } 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 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     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 v =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6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altLang="en-US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- 1 * 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idx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 + W +</a:t>
            </a:r>
            <a:r>
              <a:rPr kumimoji="0" lang="en-US" altLang="en-US" sz="16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N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6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 + 1 * 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idx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 + E + N]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      - 2 * 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idx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 + W    ]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6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 + 2 * 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idx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 + E    ]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      - 1 * 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idx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 + W +</a:t>
            </a:r>
            <a:r>
              <a:rPr kumimoji="0" lang="en-US" altLang="en-US" sz="16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S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 + 2 * 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idx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 + </a:t>
            </a:r>
            <a:r>
              <a:rPr lang="en-US" altLang="en-US" sz="16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 + E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     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out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idx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] =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6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 v &gt; 150 ? 255 : 0;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} } }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 bwMode="auto">
          <a:xfrm>
            <a:off x="40597" y="1872491"/>
            <a:ext cx="5346335" cy="501675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</a:t>
            </a:r>
            <a:r>
              <a:rPr lang="en-US" altLang="en-US" sz="16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compute(</a:t>
            </a:r>
            <a:r>
              <a:rPr lang="en-US" altLang="en-US" sz="1600" dirty="0" smtClean="0">
                <a:solidFill>
                  <a:srgbClr val="2B91A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uint8_t</a:t>
            </a:r>
            <a:r>
              <a:rPr lang="en-US" altLang="en-US" sz="16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 </a:t>
            </a:r>
            <a:r>
              <a:rPr lang="en-US" altLang="en-US" sz="1600" dirty="0" smtClean="0">
                <a:solidFill>
                  <a:srgbClr val="808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</a:t>
            </a:r>
            <a:r>
              <a:rPr lang="en-US" altLang="en-US" sz="16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 </a:t>
            </a:r>
            <a:r>
              <a:rPr lang="en-US" altLang="en-US" sz="1600" dirty="0" smtClean="0">
                <a:solidFill>
                  <a:srgbClr val="2B91A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uint8_t</a:t>
            </a:r>
            <a:r>
              <a:rPr lang="en-US" altLang="en-US" sz="16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 </a:t>
            </a:r>
            <a:r>
              <a:rPr lang="en-US" altLang="en-US" sz="1600" dirty="0" smtClean="0">
                <a:solidFill>
                  <a:srgbClr val="808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out</a:t>
            </a:r>
            <a:r>
              <a:rPr lang="en-US" altLang="en-US" sz="16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6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 </a:t>
            </a:r>
            <a:r>
              <a:rPr lang="en-US" altLang="en-US" sz="1600" dirty="0" err="1" smtClean="0">
                <a:solidFill>
                  <a:srgbClr val="2B91A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altLang="en-US" sz="16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en-US" sz="1600" dirty="0" smtClean="0">
                <a:solidFill>
                  <a:srgbClr val="808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width</a:t>
            </a:r>
            <a:r>
              <a:rPr lang="en-US" altLang="en-US" sz="16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 </a:t>
            </a:r>
            <a:r>
              <a:rPr lang="en-US" altLang="en-US" sz="1600" dirty="0" err="1" smtClean="0">
                <a:solidFill>
                  <a:srgbClr val="2B91A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altLang="en-US" sz="16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en-US" sz="1600" dirty="0" smtClean="0">
                <a:solidFill>
                  <a:srgbClr val="808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height</a:t>
            </a:r>
            <a:r>
              <a:rPr lang="en-US" altLang="en-US" sz="16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 {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600" dirty="0" smtClean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600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 </a:t>
            </a:r>
            <a:r>
              <a:rPr lang="en-US" altLang="en-US" sz="16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lang="en-US" altLang="en-US" sz="16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(</a:t>
            </a:r>
            <a:r>
              <a:rPr lang="en-US" altLang="en-US" sz="1600" dirty="0" err="1" smtClean="0">
                <a:solidFill>
                  <a:srgbClr val="2B91A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altLang="en-US" sz="16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row = 0; row &lt; </a:t>
            </a:r>
            <a:r>
              <a:rPr lang="en-US" altLang="en-US" sz="1600" dirty="0" smtClean="0">
                <a:solidFill>
                  <a:srgbClr val="808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height</a:t>
            </a:r>
            <a:r>
              <a:rPr lang="en-US" altLang="en-US" sz="16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 ++row)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 </a:t>
            </a:r>
            <a:r>
              <a:rPr lang="en-US" altLang="en-US" sz="16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lang="en-US" altLang="en-US" sz="16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(</a:t>
            </a:r>
            <a:r>
              <a:rPr lang="en-US" altLang="en-US" sz="1600" dirty="0" err="1" smtClean="0">
                <a:solidFill>
                  <a:srgbClr val="2B91A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altLang="en-US" sz="16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col = 0; col &lt; </a:t>
            </a:r>
            <a:r>
              <a:rPr lang="en-US" altLang="en-US" sz="1600" dirty="0" smtClean="0">
                <a:solidFill>
                  <a:srgbClr val="808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width</a:t>
            </a:r>
            <a:r>
              <a:rPr lang="en-US" altLang="en-US" sz="16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 ++col) {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   </a:t>
            </a:r>
            <a:r>
              <a:rPr lang="en-US" altLang="en-US" sz="16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altLang="en-US" sz="16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(row == 0 || row == </a:t>
            </a:r>
            <a:r>
              <a:rPr lang="en-US" altLang="en-US" sz="1600" dirty="0" smtClean="0">
                <a:solidFill>
                  <a:srgbClr val="808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height</a:t>
            </a:r>
            <a:r>
              <a:rPr lang="en-US" altLang="en-US" sz="16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- 1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6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|| col == 0 || col == </a:t>
            </a:r>
            <a:r>
              <a:rPr lang="en-US" altLang="en-US" sz="1600" dirty="0" smtClean="0">
                <a:solidFill>
                  <a:srgbClr val="808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width</a:t>
            </a:r>
            <a:r>
              <a:rPr lang="en-US" altLang="en-US" sz="16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- 1) {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     </a:t>
            </a:r>
            <a:r>
              <a:rPr lang="en-US" altLang="en-US" sz="1600" dirty="0" smtClean="0">
                <a:solidFill>
                  <a:srgbClr val="808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out</a:t>
            </a:r>
            <a:r>
              <a:rPr lang="en-US" altLang="en-US" sz="16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[row * </a:t>
            </a:r>
            <a:r>
              <a:rPr lang="en-US" altLang="en-US" sz="1600" dirty="0" smtClean="0">
                <a:solidFill>
                  <a:srgbClr val="808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width</a:t>
            </a:r>
            <a:r>
              <a:rPr lang="en-US" altLang="en-US" sz="16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+ col] = 0;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   } </a:t>
            </a:r>
            <a:r>
              <a:rPr lang="en-US" altLang="en-US" sz="16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r>
              <a:rPr lang="en-US" altLang="en-US" sz="16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{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6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altLang="en-US" sz="16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16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v =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6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- 1 * </a:t>
            </a:r>
            <a:r>
              <a:rPr lang="en-US" altLang="en-US" sz="1600" dirty="0" smtClean="0">
                <a:solidFill>
                  <a:srgbClr val="808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</a:t>
            </a:r>
            <a:r>
              <a:rPr lang="en-US" altLang="en-US" sz="16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[(row - 1) * </a:t>
            </a:r>
            <a:r>
              <a:rPr lang="en-US" altLang="en-US" sz="1600" dirty="0" smtClean="0">
                <a:solidFill>
                  <a:srgbClr val="808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width</a:t>
            </a:r>
            <a:r>
              <a:rPr lang="en-US" altLang="en-US" sz="16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+ col - 1]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+ 1 * </a:t>
            </a:r>
            <a:r>
              <a:rPr lang="en-US" altLang="en-US" sz="1600" dirty="0" smtClean="0">
                <a:solidFill>
                  <a:srgbClr val="808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</a:t>
            </a:r>
            <a:r>
              <a:rPr lang="en-US" altLang="en-US" sz="16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[(row - 1) * </a:t>
            </a:r>
            <a:r>
              <a:rPr lang="en-US" altLang="en-US" sz="1600" dirty="0" smtClean="0">
                <a:solidFill>
                  <a:srgbClr val="808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width</a:t>
            </a:r>
            <a:r>
              <a:rPr lang="en-US" altLang="en-US" sz="16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+ col + 1]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      - 2 * </a:t>
            </a:r>
            <a:r>
              <a:rPr lang="en-US" altLang="en-US" sz="1600" dirty="0" smtClean="0">
                <a:solidFill>
                  <a:srgbClr val="808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</a:t>
            </a:r>
            <a:r>
              <a:rPr lang="en-US" altLang="en-US" sz="16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 row      * </a:t>
            </a:r>
            <a:r>
              <a:rPr lang="en-US" altLang="en-US" sz="1600" dirty="0" smtClean="0">
                <a:solidFill>
                  <a:srgbClr val="808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width</a:t>
            </a:r>
            <a:r>
              <a:rPr lang="en-US" altLang="en-US" sz="16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+ col - 1]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+ 2 * </a:t>
            </a:r>
            <a:r>
              <a:rPr lang="en-US" altLang="en-US" sz="1600" dirty="0" smtClean="0">
                <a:solidFill>
                  <a:srgbClr val="808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</a:t>
            </a:r>
            <a:r>
              <a:rPr lang="en-US" altLang="en-US" sz="16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 row      * </a:t>
            </a:r>
            <a:r>
              <a:rPr lang="en-US" altLang="en-US" sz="1600" dirty="0" smtClean="0">
                <a:solidFill>
                  <a:srgbClr val="808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width</a:t>
            </a:r>
            <a:r>
              <a:rPr lang="en-US" altLang="en-US" sz="16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+ col + 1]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      - 1 * </a:t>
            </a:r>
            <a:r>
              <a:rPr lang="en-US" altLang="en-US" sz="1600" dirty="0" smtClean="0">
                <a:solidFill>
                  <a:srgbClr val="808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</a:t>
            </a:r>
            <a:r>
              <a:rPr lang="en-US" altLang="en-US" sz="16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[(row + 1) * </a:t>
            </a:r>
            <a:r>
              <a:rPr lang="en-US" altLang="en-US" sz="1600" dirty="0" smtClean="0">
                <a:solidFill>
                  <a:srgbClr val="808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width</a:t>
            </a:r>
            <a:r>
              <a:rPr lang="en-US" altLang="en-US" sz="16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+ col - 1]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+ 2 * </a:t>
            </a:r>
            <a:r>
              <a:rPr lang="en-US" altLang="en-US" sz="1600" dirty="0" smtClean="0">
                <a:solidFill>
                  <a:srgbClr val="808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</a:t>
            </a:r>
            <a:r>
              <a:rPr lang="en-US" altLang="en-US" sz="16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[(row + 1) * </a:t>
            </a:r>
            <a:r>
              <a:rPr lang="en-US" altLang="en-US" sz="1600" dirty="0" smtClean="0">
                <a:solidFill>
                  <a:srgbClr val="808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width</a:t>
            </a:r>
            <a:r>
              <a:rPr lang="en-US" altLang="en-US" sz="16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+ col + 1];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     </a:t>
            </a:r>
            <a:r>
              <a:rPr lang="en-US" altLang="en-US" sz="1600" dirty="0" smtClean="0">
                <a:solidFill>
                  <a:srgbClr val="808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out</a:t>
            </a:r>
            <a:r>
              <a:rPr lang="en-US" altLang="en-US" sz="16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[row * </a:t>
            </a:r>
            <a:r>
              <a:rPr lang="en-US" altLang="en-US" sz="1600" dirty="0" smtClean="0">
                <a:solidFill>
                  <a:srgbClr val="808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width</a:t>
            </a:r>
            <a:r>
              <a:rPr lang="en-US" altLang="en-US" sz="16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+ col] =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6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v &gt; 150 ? 255 : 0;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 } }</a:t>
            </a:r>
            <a:endParaRPr lang="en-US" altLang="en-US" sz="4000" dirty="0" smtClean="0">
              <a:latin typeface="Arial" panose="020B0604020202020204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5695950" y="1971045"/>
            <a:ext cx="0" cy="4819650"/>
          </a:xfrm>
          <a:prstGeom prst="line">
            <a:avLst/>
          </a:prstGeom>
          <a:ln w="3175">
            <a:solidFill>
              <a:schemeClr val="accent6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171450" y="2667666"/>
            <a:ext cx="2171700" cy="93278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2334266" y="1949896"/>
            <a:ext cx="7406024" cy="1069885"/>
            <a:chOff x="3276600" y="1566826"/>
            <a:chExt cx="7406024" cy="106988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3276600" y="2181892"/>
              <a:ext cx="2713882" cy="45481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5990482" y="1566826"/>
              <a:ext cx="4692142" cy="954107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Nested </a:t>
              </a:r>
              <a:r>
                <a:rPr lang="en-US" sz="2800" i="1" dirty="0" smtClean="0"/>
                <a:t>for</a:t>
              </a:r>
              <a:r>
                <a:rPr lang="en-US" sz="2800" dirty="0" smtClean="0"/>
                <a:t> loops to iterate over a single concept (a 2D space).</a:t>
              </a:r>
              <a:endParaRPr lang="en-US" sz="2800" dirty="0"/>
            </a:p>
          </p:txBody>
        </p:sp>
      </p:grpSp>
      <p:sp>
        <p:nvSpPr>
          <p:cNvPr id="14" name="Oval 13"/>
          <p:cNvSpPr/>
          <p:nvPr/>
        </p:nvSpPr>
        <p:spPr>
          <a:xfrm>
            <a:off x="1669528" y="4484332"/>
            <a:ext cx="3498331" cy="51921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3737341" y="4997281"/>
            <a:ext cx="4530217" cy="1566967"/>
            <a:chOff x="7271258" y="4638675"/>
            <a:chExt cx="4530217" cy="1566967"/>
          </a:xfrm>
        </p:grpSpPr>
        <p:sp>
          <p:nvSpPr>
            <p:cNvPr id="16" name="TextBox 15"/>
            <p:cNvSpPr txBox="1"/>
            <p:nvPr/>
          </p:nvSpPr>
          <p:spPr>
            <a:xfrm>
              <a:off x="7271258" y="5682422"/>
              <a:ext cx="4530217" cy="523220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Error-prone index calculation.</a:t>
              </a:r>
              <a:endParaRPr lang="en-US" sz="2800" dirty="0"/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 flipH="1" flipV="1">
              <a:off x="7667626" y="4638675"/>
              <a:ext cx="304799" cy="104775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ounded Rectangle 2"/>
          <p:cNvSpPr/>
          <p:nvPr/>
        </p:nvSpPr>
        <p:spPr>
          <a:xfrm>
            <a:off x="1382233" y="1872491"/>
            <a:ext cx="3370520" cy="615528"/>
          </a:xfrm>
          <a:prstGeom prst="roundRect">
            <a:avLst/>
          </a:prstGeom>
          <a:noFill/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7336427" y="1872491"/>
            <a:ext cx="3721400" cy="615528"/>
          </a:xfrm>
          <a:prstGeom prst="round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6149798" y="2359902"/>
            <a:ext cx="5673608" cy="615528"/>
          </a:xfrm>
          <a:prstGeom prst="round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2013008"/>
              </p:ext>
            </p:extLst>
          </p:nvPr>
        </p:nvGraphicFramePr>
        <p:xfrm>
          <a:off x="9690525" y="4340474"/>
          <a:ext cx="2345157" cy="2268084"/>
        </p:xfrm>
        <a:graphic>
          <a:graphicData uri="http://schemas.openxmlformats.org/drawingml/2006/table">
            <a:tbl>
              <a:tblPr>
                <a:tableStyleId>{93296810-A885-4BE3-A3E7-6D5BEEA58F35}</a:tableStyleId>
              </a:tblPr>
              <a:tblGrid>
                <a:gridCol w="781719"/>
                <a:gridCol w="781719"/>
                <a:gridCol w="781719"/>
              </a:tblGrid>
              <a:tr h="756028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77306" marR="77306" marT="38653" marB="38653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 marL="77306" marR="77306" marT="38653" marB="38653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77306" marR="77306" marT="38653" marB="38653" anchor="ctr">
                    <a:solidFill>
                      <a:schemeClr val="bg1"/>
                    </a:solidFill>
                  </a:tcPr>
                </a:tc>
              </a:tr>
              <a:tr h="756028"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 marL="77306" marR="77306" marT="38653" marB="38653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77306" marR="77306" marT="38653" marB="38653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 marL="77306" marR="77306" marT="38653" marB="38653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756028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77306" marR="77306" marT="38653" marB="38653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 marL="77306" marR="77306" marT="38653" marB="38653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77306" marR="77306" marT="38653" marB="38653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22" name="Straight Arrow Connector 21"/>
          <p:cNvCxnSpPr/>
          <p:nvPr/>
        </p:nvCxnSpPr>
        <p:spPr>
          <a:xfrm flipV="1">
            <a:off x="10861306" y="4656763"/>
            <a:ext cx="0" cy="76554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10861306" y="5534650"/>
            <a:ext cx="0" cy="76554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5400000">
            <a:off x="10411249" y="5086975"/>
            <a:ext cx="0" cy="76554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16200000" flipH="1">
            <a:off x="11308981" y="5086975"/>
            <a:ext cx="0" cy="76554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0794021" y="4656763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10635745" y="5945887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11394877" y="5411954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10041006" y="5165318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</a:t>
            </a:r>
            <a:endParaRPr lang="en-US" dirty="0"/>
          </a:p>
        </p:txBody>
      </p:sp>
      <p:sp>
        <p:nvSpPr>
          <p:cNvPr id="31" name="Rounded Rectangle 30"/>
          <p:cNvSpPr/>
          <p:nvPr/>
        </p:nvSpPr>
        <p:spPr>
          <a:xfrm>
            <a:off x="282199" y="2801156"/>
            <a:ext cx="4710905" cy="615528"/>
          </a:xfrm>
          <a:prstGeom prst="roundRect">
            <a:avLst/>
          </a:prstGeom>
          <a:noFill/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/>
          <p:cNvSpPr/>
          <p:nvPr/>
        </p:nvSpPr>
        <p:spPr>
          <a:xfrm>
            <a:off x="6195549" y="3064257"/>
            <a:ext cx="3766598" cy="398584"/>
          </a:xfrm>
          <a:prstGeom prst="round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/>
          <p:cNvSpPr/>
          <p:nvPr/>
        </p:nvSpPr>
        <p:spPr>
          <a:xfrm>
            <a:off x="525630" y="3336880"/>
            <a:ext cx="3853865" cy="615527"/>
          </a:xfrm>
          <a:prstGeom prst="roundRect">
            <a:avLst/>
          </a:prstGeom>
          <a:noFill/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ounded Rectangle 33"/>
          <p:cNvSpPr/>
          <p:nvPr/>
        </p:nvSpPr>
        <p:spPr>
          <a:xfrm>
            <a:off x="6438980" y="3336880"/>
            <a:ext cx="5508378" cy="615527"/>
          </a:xfrm>
          <a:prstGeom prst="round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/>
          <p:cNvSpPr/>
          <p:nvPr/>
        </p:nvSpPr>
        <p:spPr>
          <a:xfrm>
            <a:off x="703598" y="3861467"/>
            <a:ext cx="3218698" cy="335400"/>
          </a:xfrm>
          <a:prstGeom prst="roundRect">
            <a:avLst/>
          </a:prstGeom>
          <a:noFill/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ounded Rectangle 35"/>
          <p:cNvSpPr/>
          <p:nvPr/>
        </p:nvSpPr>
        <p:spPr>
          <a:xfrm>
            <a:off x="6616947" y="3861467"/>
            <a:ext cx="1708906" cy="335400"/>
          </a:xfrm>
          <a:prstGeom prst="round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/>
          <p:cNvSpPr/>
          <p:nvPr/>
        </p:nvSpPr>
        <p:spPr>
          <a:xfrm>
            <a:off x="1505704" y="4567312"/>
            <a:ext cx="3571622" cy="335400"/>
          </a:xfrm>
          <a:prstGeom prst="roundRect">
            <a:avLst/>
          </a:prstGeom>
          <a:noFill/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7"/>
          <p:cNvSpPr/>
          <p:nvPr/>
        </p:nvSpPr>
        <p:spPr>
          <a:xfrm>
            <a:off x="7419052" y="4567312"/>
            <a:ext cx="1773073" cy="335400"/>
          </a:xfrm>
          <a:prstGeom prst="round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029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10" grpId="1" animBg="1"/>
      <p:bldP spid="14" grpId="0" animBg="1"/>
      <p:bldP spid="14" grpId="1" animBg="1"/>
      <p:bldP spid="3" grpId="0" animBg="1"/>
      <p:bldP spid="3" grpId="1" animBg="1"/>
      <p:bldP spid="18" grpId="0" animBg="1"/>
      <p:bldP spid="18" grpId="1" animBg="1"/>
      <p:bldP spid="19" grpId="0" animBg="1"/>
      <p:bldP spid="19" grpId="1" animBg="1"/>
      <p:bldP spid="26" grpId="0"/>
      <p:bldP spid="27" grpId="0"/>
      <p:bldP spid="28" grpId="0"/>
      <p:bldP spid="29" grpId="0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different view on algorithms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8876096"/>
              </p:ext>
            </p:extLst>
          </p:nvPr>
        </p:nvGraphicFramePr>
        <p:xfrm>
          <a:off x="318978" y="1690688"/>
          <a:ext cx="11632018" cy="2286000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5683396"/>
                <a:gridCol w="5948622"/>
              </a:tblGrid>
              <a:tr h="4946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Elemental algorithm</a:t>
                      </a:r>
                      <a:r>
                        <a:rPr kumimoji="0" lang="pl-PL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endParaRPr kumimoji="0" lang="en-US" sz="2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sz="2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Indexable</a:t>
                      </a:r>
                      <a:r>
                        <a:rPr kumimoji="0" 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algorithms</a:t>
                      </a:r>
                      <a:endParaRPr lang="en-US" dirty="0">
                        <a:latin typeface="+mn-lt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</a:tr>
              <a:tr h="1573917">
                <a:tc>
                  <a:txBody>
                    <a:bodyPr/>
                    <a:lstStyle/>
                    <a:p>
                      <a:pPr marL="0" indent="0">
                        <a:lnSpc>
                          <a:spcPts val="3300"/>
                        </a:lnSpc>
                        <a:buNone/>
                      </a:pPr>
                      <a:r>
                        <a:rPr lang="en-US" altLang="en-US" sz="2400" dirty="0" smtClean="0">
                          <a:solidFill>
                            <a:srgbClr val="0000FF"/>
                          </a:solidFill>
                          <a:highlight>
                            <a:srgbClr val="FFFFFF"/>
                          </a:highlight>
                          <a:latin typeface="Consolas" panose="020B0609020204030204" pitchFamily="49" charset="0"/>
                        </a:rPr>
                        <a:t>auto</a:t>
                      </a:r>
                      <a:r>
                        <a:rPr lang="en-US" altLang="en-US" sz="2400" dirty="0" smtClean="0">
                          <a:solidFill>
                            <a:srgbClr val="0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rgbClr val="0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coll</a:t>
                      </a:r>
                      <a:r>
                        <a:rPr lang="en-US" altLang="en-US" sz="2400" dirty="0" smtClean="0">
                          <a:solidFill>
                            <a:srgbClr val="0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= std::</a:t>
                      </a:r>
                      <a:r>
                        <a:rPr lang="en-US" altLang="en-US" sz="2400" dirty="0" smtClean="0">
                          <a:solidFill>
                            <a:srgbClr val="2B91AF"/>
                          </a:solidFill>
                          <a:highlight>
                            <a:srgbClr val="FFFFFF"/>
                          </a:highlight>
                          <a:latin typeface="Consolas" panose="020B0609020204030204" pitchFamily="49" charset="0"/>
                        </a:rPr>
                        <a:t>vector</a:t>
                      </a:r>
                      <a:r>
                        <a:rPr lang="en-US" altLang="en-US" sz="2400" dirty="0" smtClean="0">
                          <a:solidFill>
                            <a:srgbClr val="0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&lt;</a:t>
                      </a:r>
                      <a:r>
                        <a:rPr lang="en-US" altLang="en-US" sz="2400" dirty="0" smtClean="0">
                          <a:solidFill>
                            <a:srgbClr val="2B91AF"/>
                          </a:solidFill>
                          <a:highlight>
                            <a:srgbClr val="FFFFFF"/>
                          </a:highlight>
                          <a:latin typeface="Consolas" panose="020B0609020204030204" pitchFamily="49" charset="0"/>
                        </a:rPr>
                        <a:t>T</a:t>
                      </a:r>
                      <a:r>
                        <a:rPr lang="en-US" altLang="en-US" sz="2400" dirty="0" smtClean="0">
                          <a:solidFill>
                            <a:srgbClr val="0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&gt;{N};</a:t>
                      </a:r>
                    </a:p>
                    <a:p>
                      <a:pPr marL="0" indent="0">
                        <a:lnSpc>
                          <a:spcPts val="3300"/>
                        </a:lnSpc>
                        <a:buNone/>
                      </a:pPr>
                      <a:r>
                        <a:rPr lang="en-US" altLang="en-US" sz="2400" dirty="0" smtClean="0">
                          <a:solidFill>
                            <a:srgbClr val="0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for(</a:t>
                      </a:r>
                      <a:r>
                        <a:rPr lang="en-US" altLang="en-US" sz="2400" b="1" dirty="0" smtClean="0">
                          <a:solidFill>
                            <a:srgbClr val="2B91AF"/>
                          </a:solidFill>
                          <a:highlight>
                            <a:srgbClr val="FFFFFF"/>
                          </a:highlight>
                          <a:latin typeface="Consolas" panose="020B0609020204030204" pitchFamily="49" charset="0"/>
                        </a:rPr>
                        <a:t>T</a:t>
                      </a:r>
                      <a:r>
                        <a:rPr lang="en-US" altLang="en-US" sz="2400" b="1" dirty="0" smtClean="0">
                          <a:solidFill>
                            <a:srgbClr val="0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&amp; value</a:t>
                      </a:r>
                      <a:r>
                        <a:rPr lang="en-US" altLang="en-US" sz="2400" dirty="0" smtClean="0">
                          <a:solidFill>
                            <a:srgbClr val="0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: </a:t>
                      </a:r>
                      <a:r>
                        <a:rPr lang="en-US" altLang="en-US" sz="2400" dirty="0" err="1" smtClean="0">
                          <a:solidFill>
                            <a:srgbClr val="0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coll</a:t>
                      </a:r>
                      <a:r>
                        <a:rPr lang="en-US" altLang="en-US" sz="2400" dirty="0" smtClean="0">
                          <a:solidFill>
                            <a:srgbClr val="0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) { ... }</a:t>
                      </a:r>
                    </a:p>
                    <a:p>
                      <a:pPr marL="0" indent="0">
                        <a:lnSpc>
                          <a:spcPts val="3300"/>
                        </a:lnSpc>
                        <a:buNone/>
                      </a:pPr>
                      <a:r>
                        <a:rPr lang="en-US" altLang="en-US" sz="2400" dirty="0" err="1" smtClean="0">
                          <a:solidFill>
                            <a:srgbClr val="0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for_each</a:t>
                      </a:r>
                      <a:r>
                        <a:rPr lang="en-US" altLang="en-US" sz="2400" dirty="0" smtClean="0">
                          <a:solidFill>
                            <a:srgbClr val="0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(begin(</a:t>
                      </a:r>
                      <a:r>
                        <a:rPr lang="en-US" altLang="en-US" sz="2400" dirty="0" err="1" smtClean="0">
                          <a:solidFill>
                            <a:srgbClr val="0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coll</a:t>
                      </a:r>
                      <a:r>
                        <a:rPr lang="en-US" altLang="en-US" sz="2400" dirty="0" smtClean="0">
                          <a:solidFill>
                            <a:srgbClr val="0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), </a:t>
                      </a:r>
                      <a:r>
                        <a:rPr lang="pl-PL" altLang="en-US" sz="2400" dirty="0" smtClean="0">
                          <a:solidFill>
                            <a:srgbClr val="0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</a:t>
                      </a:r>
                      <a:r>
                        <a:rPr lang="en-US" altLang="en-US" sz="2400" dirty="0" err="1" smtClean="0">
                          <a:solidFill>
                            <a:srgbClr val="0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nd</a:t>
                      </a:r>
                      <a:r>
                        <a:rPr lang="en-US" altLang="en-US" sz="2400" dirty="0" smtClean="0">
                          <a:solidFill>
                            <a:srgbClr val="0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</a:t>
                      </a:r>
                      <a:r>
                        <a:rPr lang="en-US" altLang="en-US" sz="2400" dirty="0" err="1" smtClean="0">
                          <a:solidFill>
                            <a:srgbClr val="0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coll</a:t>
                      </a:r>
                      <a:r>
                        <a:rPr lang="en-US" altLang="en-US" sz="2400" dirty="0" smtClean="0">
                          <a:solidFill>
                            <a:srgbClr val="0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),</a:t>
                      </a:r>
                      <a:endParaRPr lang="pl-PL" altLang="en-US" sz="2400" dirty="0" smtClean="0">
                        <a:solidFill>
                          <a:srgbClr val="00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  <a:p>
                      <a:pPr marL="0" indent="0">
                        <a:lnSpc>
                          <a:spcPts val="3300"/>
                        </a:lnSpc>
                        <a:buNone/>
                      </a:pPr>
                      <a:r>
                        <a:rPr lang="pl-PL" sz="2400" dirty="0" smtClean="0">
                          <a:solidFill>
                            <a:srgbClr val="0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 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[=](</a:t>
                      </a:r>
                      <a:r>
                        <a:rPr lang="en-US" altLang="en-US" sz="2400" b="1" dirty="0" smtClean="0">
                          <a:solidFill>
                            <a:srgbClr val="2B91AF"/>
                          </a:solidFill>
                          <a:highlight>
                            <a:srgbClr val="FFFFFF"/>
                          </a:highlight>
                          <a:latin typeface="Consolas" panose="020B0609020204030204" pitchFamily="49" charset="0"/>
                        </a:rPr>
                        <a:t>T</a:t>
                      </a:r>
                      <a:r>
                        <a:rPr lang="en-US" sz="2400" b="1" dirty="0" smtClean="0">
                          <a:solidFill>
                            <a:srgbClr val="0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&amp; value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) {...});</a:t>
                      </a:r>
                      <a:endParaRPr lang="en-US" sz="2400" kern="1200" dirty="0">
                        <a:solidFill>
                          <a:srgbClr val="2B91AF"/>
                        </a:solidFill>
                        <a:latin typeface="Consolas" panose="020B0609020204030204" pitchFamily="49" charset="0"/>
                        <a:ea typeface="+mn-ea"/>
                        <a:cs typeface="Consolas" panose="020B0609020204030204" pitchFamily="49" charset="0"/>
                      </a:endParaRPr>
                    </a:p>
                  </a:txBody>
                  <a:tcPr>
                    <a:lnL w="12700" cmpd="sng">
                      <a:noFill/>
                    </a:lnL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ts val="3300"/>
                        </a:lnSpc>
                        <a:buNone/>
                      </a:pPr>
                      <a:r>
                        <a:rPr lang="en-US" altLang="en-US" sz="2400" dirty="0" smtClean="0">
                          <a:solidFill>
                            <a:srgbClr val="0000FF"/>
                          </a:solidFill>
                          <a:highlight>
                            <a:srgbClr val="FFFFFF"/>
                          </a:highlight>
                          <a:latin typeface="Consolas" panose="020B0609020204030204" pitchFamily="49" charset="0"/>
                        </a:rPr>
                        <a:t>auto</a:t>
                      </a:r>
                      <a:r>
                        <a:rPr lang="en-US" altLang="en-US" sz="2400" dirty="0" smtClean="0">
                          <a:solidFill>
                            <a:srgbClr val="0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rgbClr val="0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bnd</a:t>
                      </a:r>
                      <a:r>
                        <a:rPr lang="en-US" altLang="en-US" sz="2400" dirty="0" smtClean="0">
                          <a:solidFill>
                            <a:srgbClr val="0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= </a:t>
                      </a:r>
                      <a:r>
                        <a:rPr lang="en-US" altLang="en-US" sz="2400" dirty="0" smtClean="0">
                          <a:solidFill>
                            <a:srgbClr val="2B91AF"/>
                          </a:solidFill>
                          <a:highlight>
                            <a:srgbClr val="FFFFFF"/>
                          </a:highlight>
                          <a:latin typeface="Consolas" panose="020B0609020204030204" pitchFamily="49" charset="0"/>
                        </a:rPr>
                        <a:t>bounds</a:t>
                      </a:r>
                      <a:r>
                        <a:rPr lang="en-US" altLang="en-US" sz="2400" dirty="0" smtClean="0">
                          <a:solidFill>
                            <a:srgbClr val="0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&lt;1&gt;{N};</a:t>
                      </a:r>
                    </a:p>
                    <a:p>
                      <a:pPr marL="0" lvl="0" indent="0">
                        <a:lnSpc>
                          <a:spcPts val="3300"/>
                        </a:lnSpc>
                        <a:buNone/>
                      </a:pPr>
                      <a:r>
                        <a:rPr lang="en-US" altLang="en-US" sz="2400" dirty="0" smtClean="0">
                          <a:solidFill>
                            <a:srgbClr val="0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for(</a:t>
                      </a:r>
                      <a:r>
                        <a:rPr lang="en-US" altLang="en-US" sz="2400" b="1" dirty="0" smtClean="0">
                          <a:solidFill>
                            <a:srgbClr val="2B91AF"/>
                          </a:solidFill>
                          <a:highlight>
                            <a:srgbClr val="FFFFFF"/>
                          </a:highlight>
                          <a:latin typeface="Consolas" panose="020B0609020204030204" pitchFamily="49" charset="0"/>
                        </a:rPr>
                        <a:t>index</a:t>
                      </a:r>
                      <a:r>
                        <a:rPr lang="en-US" altLang="en-US" sz="2400" b="1" dirty="0" smtClean="0">
                          <a:solidFill>
                            <a:srgbClr val="0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&lt;1&gt;</a:t>
                      </a:r>
                      <a:r>
                        <a:rPr lang="en-US" altLang="en-US" sz="2400" dirty="0" smtClean="0">
                          <a:solidFill>
                            <a:srgbClr val="0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rgbClr val="0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idx</a:t>
                      </a:r>
                      <a:r>
                        <a:rPr lang="en-US" altLang="en-US" sz="2400" dirty="0" smtClean="0">
                          <a:solidFill>
                            <a:srgbClr val="0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: </a:t>
                      </a:r>
                      <a:r>
                        <a:rPr lang="en-US" altLang="en-US" sz="2400" dirty="0" err="1" smtClean="0">
                          <a:solidFill>
                            <a:srgbClr val="0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bnd</a:t>
                      </a:r>
                      <a:r>
                        <a:rPr lang="en-US" altLang="en-US" sz="2400" dirty="0" smtClean="0">
                          <a:solidFill>
                            <a:srgbClr val="0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) { ... }</a:t>
                      </a:r>
                    </a:p>
                    <a:p>
                      <a:pPr marL="0" lvl="0" indent="0">
                        <a:lnSpc>
                          <a:spcPts val="3300"/>
                        </a:lnSpc>
                        <a:buNone/>
                      </a:pPr>
                      <a:r>
                        <a:rPr lang="en-US" altLang="en-US" sz="2400" dirty="0" err="1" smtClean="0">
                          <a:solidFill>
                            <a:srgbClr val="0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for_each</a:t>
                      </a:r>
                      <a:r>
                        <a:rPr lang="en-US" altLang="en-US" sz="2400" dirty="0" smtClean="0">
                          <a:solidFill>
                            <a:srgbClr val="0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(begin(</a:t>
                      </a:r>
                      <a:r>
                        <a:rPr lang="en-US" altLang="en-US" sz="2400" dirty="0" err="1" smtClean="0">
                          <a:solidFill>
                            <a:srgbClr val="0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bnd</a:t>
                      </a:r>
                      <a:r>
                        <a:rPr lang="en-US" altLang="en-US" sz="2400" dirty="0" smtClean="0">
                          <a:solidFill>
                            <a:srgbClr val="0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), end(</a:t>
                      </a:r>
                      <a:r>
                        <a:rPr lang="en-US" altLang="en-US" sz="2400" dirty="0" err="1" smtClean="0">
                          <a:solidFill>
                            <a:srgbClr val="0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bnd</a:t>
                      </a:r>
                      <a:r>
                        <a:rPr lang="en-US" altLang="en-US" sz="2400" dirty="0" smtClean="0">
                          <a:solidFill>
                            <a:srgbClr val="0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),</a:t>
                      </a:r>
                      <a:endParaRPr lang="pl-PL" altLang="en-US" sz="2400" dirty="0" smtClean="0">
                        <a:solidFill>
                          <a:srgbClr val="00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  <a:p>
                      <a:pPr marL="0" lvl="0" indent="0">
                        <a:lnSpc>
                          <a:spcPts val="3300"/>
                        </a:lnSpc>
                        <a:buNone/>
                      </a:pPr>
                      <a:r>
                        <a:rPr lang="pl-PL" sz="2400" dirty="0" smtClean="0">
                          <a:solidFill>
                            <a:srgbClr val="0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</a:t>
                      </a:r>
                      <a:r>
                        <a:rPr lang="pl-PL" sz="2400" baseline="0" dirty="0" smtClean="0">
                          <a:solidFill>
                            <a:srgbClr val="0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[=](</a:t>
                      </a:r>
                      <a:r>
                        <a:rPr lang="en-US" sz="2400" b="1" dirty="0" smtClean="0">
                          <a:solidFill>
                            <a:srgbClr val="2B91AF"/>
                          </a:solidFill>
                          <a:highlight>
                            <a:srgbClr val="FFFFFF"/>
                          </a:highlight>
                          <a:latin typeface="Consolas" panose="020B0609020204030204" pitchFamily="49" charset="0"/>
                        </a:rPr>
                        <a:t>index</a:t>
                      </a:r>
                      <a:r>
                        <a:rPr lang="en-US" sz="2400" b="1" dirty="0" smtClean="0">
                          <a:solidFill>
                            <a:srgbClr val="0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&lt;1&gt;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0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idx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) {...});</a:t>
                      </a:r>
                      <a:endParaRPr lang="en-US" sz="2400" dirty="0" smtClean="0">
                        <a:solidFill>
                          <a:prstClr val="black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6751337"/>
              </p:ext>
            </p:extLst>
          </p:nvPr>
        </p:nvGraphicFramePr>
        <p:xfrm>
          <a:off x="1054070" y="4392298"/>
          <a:ext cx="4078182" cy="60201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79697"/>
                <a:gridCol w="679697"/>
                <a:gridCol w="679697"/>
                <a:gridCol w="679697"/>
                <a:gridCol w="679697"/>
                <a:gridCol w="679697"/>
              </a:tblGrid>
              <a:tr h="60201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627667" y="5440787"/>
            <a:ext cx="15440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400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&amp; value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399673" y="5018562"/>
            <a:ext cx="0" cy="38282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251032" y="5036609"/>
            <a:ext cx="554960" cy="8156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…</a:t>
            </a:r>
          </a:p>
          <a:p>
            <a:endParaRPr lang="pl-PL" sz="1000" dirty="0" smtClean="0"/>
          </a:p>
          <a:p>
            <a:r>
              <a:rPr lang="pl-PL" dirty="0" smtClean="0"/>
              <a:t>    …</a:t>
            </a:r>
            <a:endParaRPr lang="en-US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8349885"/>
              </p:ext>
            </p:extLst>
          </p:nvPr>
        </p:nvGraphicFramePr>
        <p:xfrm>
          <a:off x="6971010" y="4399485"/>
          <a:ext cx="4078182" cy="60201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79697"/>
                <a:gridCol w="679697"/>
                <a:gridCol w="679697"/>
                <a:gridCol w="679697"/>
                <a:gridCol w="679697"/>
                <a:gridCol w="679697"/>
              </a:tblGrid>
              <a:tr h="602019">
                <a:tc>
                  <a:txBody>
                    <a:bodyPr/>
                    <a:lstStyle/>
                    <a:p>
                      <a:pPr algn="ctr"/>
                      <a:r>
                        <a:rPr lang="pl-PL" b="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331056"/>
              </p:ext>
            </p:extLst>
          </p:nvPr>
        </p:nvGraphicFramePr>
        <p:xfrm>
          <a:off x="6976500" y="6167276"/>
          <a:ext cx="4078182" cy="60201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79697"/>
                <a:gridCol w="679697"/>
                <a:gridCol w="679697"/>
                <a:gridCol w="679697"/>
                <a:gridCol w="679697"/>
                <a:gridCol w="679697"/>
              </a:tblGrid>
              <a:tr h="60201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3" name="Rectangle 12"/>
          <p:cNvSpPr/>
          <p:nvPr/>
        </p:nvSpPr>
        <p:spPr>
          <a:xfrm>
            <a:off x="6199627" y="5353099"/>
            <a:ext cx="22236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400" dirty="0" smtClean="0">
                <a:solidFill>
                  <a:srgbClr val="2B91A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index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pl-PL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en-US" sz="2400" dirty="0" err="1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idx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7311470" y="5070517"/>
            <a:ext cx="0" cy="36587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7995500" y="5784284"/>
            <a:ext cx="0" cy="36410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7331869" y="5784284"/>
            <a:ext cx="663632" cy="34505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7995500" y="5784284"/>
            <a:ext cx="663632" cy="34505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7794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7.40741E-7 L 0.05612 -0.00046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9" y="-23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85185E-6 L 0.05352 0.00023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6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612 -0.00046 L 0.10769 0.00023 " pathEditMode="relative" rAng="0" ptsTypes="AA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78" y="23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42" presetClass="path" presetSubtype="0" accel="50000" decel="5000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352 0.00023 L 0.10547 0.00023 " pathEditMode="relative" rAng="0" ptsTypes="AA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9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22222E-6 L 0.05612 -0.00046 " pathEditMode="relative" rAng="0" ptsTypes="AA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9" y="-23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3.7037E-7 L 0.05352 0.00023 " pathEditMode="relative" rAng="0" ptsTypes="AA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6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6" grpId="2"/>
      <p:bldP spid="6" grpId="3"/>
      <p:bldP spid="6" grpId="4"/>
      <p:bldP spid="6" grpId="5"/>
      <p:bldP spid="6" grpId="6"/>
      <p:bldP spid="8" grpId="0"/>
      <p:bldP spid="13" grpId="0"/>
      <p:bldP spid="13" grpId="1"/>
      <p:bldP spid="13" grpId="2"/>
      <p:bldP spid="13" grpId="3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Enabling index-based </a:t>
            </a:r>
            <a:r>
              <a:rPr lang="en-US" dirty="0" smtClean="0"/>
              <a:t>parallelism in C++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50925"/>
          </a:xfrm>
        </p:spPr>
        <p:txBody>
          <a:bodyPr>
            <a:normAutofit/>
          </a:bodyPr>
          <a:lstStyle/>
          <a:p>
            <a:pPr marL="0" lvl="0" indent="0">
              <a:lnSpc>
                <a:spcPts val="3300"/>
              </a:lnSpc>
              <a:spcBef>
                <a:spcPts val="0"/>
              </a:spcBef>
              <a:buNone/>
            </a:pPr>
            <a:r>
              <a:rPr lang="en-US" altLang="en-US" sz="2400" dirty="0" smtClean="0">
                <a:solidFill>
                  <a:srgbClr val="000000"/>
                </a:solidFill>
                <a:cs typeface="Consolas" panose="020B0609020204030204" pitchFamily="49" charset="0"/>
              </a:rPr>
              <a:t>“Regular” STL + the multidimensional index</a:t>
            </a:r>
            <a:endParaRPr lang="en-US" altLang="en-US" sz="2400" dirty="0">
              <a:solidFill>
                <a:srgbClr val="000000"/>
              </a:solidFill>
              <a:cs typeface="Consolas" panose="020B0609020204030204" pitchFamily="49" charset="0"/>
            </a:endParaRPr>
          </a:p>
          <a:p>
            <a:pPr marL="0" lvl="0" indent="0">
              <a:lnSpc>
                <a:spcPts val="3300"/>
              </a:lnSpc>
              <a:spcBef>
                <a:spcPts val="0"/>
              </a:spcBef>
              <a:buNone/>
            </a:pP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en-US" sz="2400" dirty="0" err="1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for_each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en-US" sz="24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begin(</a:t>
            </a:r>
            <a:r>
              <a:rPr lang="en-US" altLang="en-US" sz="2400" dirty="0" err="1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bnd</a:t>
            </a:r>
            <a:r>
              <a:rPr lang="en-US" altLang="en-US" sz="2400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), end(</a:t>
            </a:r>
            <a:r>
              <a:rPr lang="en-US" altLang="en-US" sz="2400" dirty="0" err="1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bnd</a:t>
            </a:r>
            <a:r>
              <a:rPr lang="en-US" altLang="en-US" sz="2400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alt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pl-PL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[=](</a:t>
            </a:r>
            <a:r>
              <a:rPr lang="en-US" sz="2400" dirty="0" smtClean="0">
                <a:solidFill>
                  <a:schemeClr val="accent2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index</a:t>
            </a:r>
            <a:r>
              <a:rPr lang="en-US" sz="2400" dirty="0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&lt;2&gt; </a:t>
            </a:r>
            <a:r>
              <a:rPr lang="en-US" sz="2400" dirty="0" err="1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idx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{...});</a:t>
            </a:r>
            <a:endParaRPr lang="en-US" sz="2400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</p:txBody>
      </p:sp>
      <p:grpSp>
        <p:nvGrpSpPr>
          <p:cNvPr id="22" name="Group 21"/>
          <p:cNvGrpSpPr/>
          <p:nvPr/>
        </p:nvGrpSpPr>
        <p:grpSpPr>
          <a:xfrm>
            <a:off x="3089275" y="5600700"/>
            <a:ext cx="228600" cy="838200"/>
            <a:chOff x="3517900" y="5600700"/>
            <a:chExt cx="228600" cy="838200"/>
          </a:xfrm>
        </p:grpSpPr>
        <p:sp>
          <p:nvSpPr>
            <p:cNvPr id="11" name="Down Arrow 10"/>
            <p:cNvSpPr/>
            <p:nvPr/>
          </p:nvSpPr>
          <p:spPr>
            <a:xfrm>
              <a:off x="3517900" y="5600700"/>
              <a:ext cx="228600" cy="825500"/>
            </a:xfrm>
            <a:prstGeom prst="downArrow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Connector 20"/>
            <p:cNvCxnSpPr/>
            <p:nvPr/>
          </p:nvCxnSpPr>
          <p:spPr>
            <a:xfrm>
              <a:off x="3517900" y="6438900"/>
              <a:ext cx="228600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23" name="Group 22"/>
          <p:cNvGrpSpPr/>
          <p:nvPr/>
        </p:nvGrpSpPr>
        <p:grpSpPr>
          <a:xfrm>
            <a:off x="3771265" y="5600700"/>
            <a:ext cx="228600" cy="838200"/>
            <a:chOff x="3517900" y="5600700"/>
            <a:chExt cx="228600" cy="838200"/>
          </a:xfrm>
        </p:grpSpPr>
        <p:sp>
          <p:nvSpPr>
            <p:cNvPr id="24" name="Down Arrow 23"/>
            <p:cNvSpPr/>
            <p:nvPr/>
          </p:nvSpPr>
          <p:spPr>
            <a:xfrm>
              <a:off x="3517900" y="5600700"/>
              <a:ext cx="228600" cy="825500"/>
            </a:xfrm>
            <a:prstGeom prst="downArrow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3517900" y="6438900"/>
              <a:ext cx="228600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>
            <a:off x="4453255" y="5613400"/>
            <a:ext cx="228600" cy="838200"/>
            <a:chOff x="3517900" y="5600700"/>
            <a:chExt cx="228600" cy="838200"/>
          </a:xfrm>
        </p:grpSpPr>
        <p:sp>
          <p:nvSpPr>
            <p:cNvPr id="27" name="Down Arrow 26"/>
            <p:cNvSpPr/>
            <p:nvPr/>
          </p:nvSpPr>
          <p:spPr>
            <a:xfrm>
              <a:off x="3517900" y="5600700"/>
              <a:ext cx="228600" cy="825500"/>
            </a:xfrm>
            <a:prstGeom prst="downArrow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3517900" y="6438900"/>
              <a:ext cx="228600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5135245" y="5613400"/>
            <a:ext cx="228600" cy="838200"/>
            <a:chOff x="3517900" y="5600700"/>
            <a:chExt cx="228600" cy="838200"/>
          </a:xfrm>
        </p:grpSpPr>
        <p:sp>
          <p:nvSpPr>
            <p:cNvPr id="30" name="Down Arrow 29"/>
            <p:cNvSpPr/>
            <p:nvPr/>
          </p:nvSpPr>
          <p:spPr>
            <a:xfrm>
              <a:off x="3517900" y="5600700"/>
              <a:ext cx="228600" cy="825500"/>
            </a:xfrm>
            <a:prstGeom prst="downArrow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" name="Straight Connector 30"/>
            <p:cNvCxnSpPr/>
            <p:nvPr/>
          </p:nvCxnSpPr>
          <p:spPr>
            <a:xfrm>
              <a:off x="3517900" y="6438900"/>
              <a:ext cx="228600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32" name="Group 31"/>
          <p:cNvGrpSpPr/>
          <p:nvPr/>
        </p:nvGrpSpPr>
        <p:grpSpPr>
          <a:xfrm>
            <a:off x="5817235" y="5600700"/>
            <a:ext cx="228600" cy="838200"/>
            <a:chOff x="3517900" y="5600700"/>
            <a:chExt cx="228600" cy="838200"/>
          </a:xfrm>
        </p:grpSpPr>
        <p:sp>
          <p:nvSpPr>
            <p:cNvPr id="33" name="Down Arrow 32"/>
            <p:cNvSpPr/>
            <p:nvPr/>
          </p:nvSpPr>
          <p:spPr>
            <a:xfrm>
              <a:off x="3517900" y="5600700"/>
              <a:ext cx="228600" cy="825500"/>
            </a:xfrm>
            <a:prstGeom prst="downArrow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" name="Straight Connector 33"/>
            <p:cNvCxnSpPr/>
            <p:nvPr/>
          </p:nvCxnSpPr>
          <p:spPr>
            <a:xfrm>
              <a:off x="3517900" y="6438900"/>
              <a:ext cx="228600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6499225" y="5613400"/>
            <a:ext cx="228600" cy="838200"/>
            <a:chOff x="3517900" y="5600700"/>
            <a:chExt cx="228600" cy="838200"/>
          </a:xfrm>
        </p:grpSpPr>
        <p:sp>
          <p:nvSpPr>
            <p:cNvPr id="36" name="Down Arrow 35"/>
            <p:cNvSpPr/>
            <p:nvPr/>
          </p:nvSpPr>
          <p:spPr>
            <a:xfrm>
              <a:off x="3517900" y="5600700"/>
              <a:ext cx="228600" cy="825500"/>
            </a:xfrm>
            <a:prstGeom prst="downArrow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3517900" y="6438900"/>
              <a:ext cx="228600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18" name="Rectangle 17"/>
          <p:cNvSpPr/>
          <p:nvPr/>
        </p:nvSpPr>
        <p:spPr>
          <a:xfrm>
            <a:off x="2922111" y="5549900"/>
            <a:ext cx="523875" cy="990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660775" y="5549900"/>
            <a:ext cx="1200150" cy="990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987608" y="5549900"/>
            <a:ext cx="523875" cy="990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5669915" y="5549900"/>
            <a:ext cx="523875" cy="990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6362382" y="5549900"/>
            <a:ext cx="523875" cy="990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0" name="Table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0177353"/>
              </p:ext>
            </p:extLst>
          </p:nvPr>
        </p:nvGraphicFramePr>
        <p:xfrm>
          <a:off x="2875590" y="4879003"/>
          <a:ext cx="6129036" cy="60201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81004"/>
                <a:gridCol w="681004"/>
                <a:gridCol w="681004"/>
                <a:gridCol w="681004"/>
                <a:gridCol w="681004"/>
                <a:gridCol w="681004"/>
                <a:gridCol w="681004"/>
                <a:gridCol w="681004"/>
                <a:gridCol w="681004"/>
              </a:tblGrid>
              <a:tr h="602019">
                <a:tc>
                  <a:txBody>
                    <a:bodyPr/>
                    <a:lstStyle/>
                    <a:p>
                      <a:pPr algn="ctr"/>
                      <a:r>
                        <a:rPr lang="pl-PL" b="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41" name="Group 40"/>
          <p:cNvGrpSpPr/>
          <p:nvPr/>
        </p:nvGrpSpPr>
        <p:grpSpPr>
          <a:xfrm>
            <a:off x="7177643" y="5613400"/>
            <a:ext cx="228600" cy="838200"/>
            <a:chOff x="3517900" y="5600700"/>
            <a:chExt cx="228600" cy="838200"/>
          </a:xfrm>
        </p:grpSpPr>
        <p:sp>
          <p:nvSpPr>
            <p:cNvPr id="42" name="Down Arrow 41"/>
            <p:cNvSpPr/>
            <p:nvPr/>
          </p:nvSpPr>
          <p:spPr>
            <a:xfrm>
              <a:off x="3517900" y="5600700"/>
              <a:ext cx="228600" cy="825500"/>
            </a:xfrm>
            <a:prstGeom prst="downArrow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Straight Connector 42"/>
            <p:cNvCxnSpPr/>
            <p:nvPr/>
          </p:nvCxnSpPr>
          <p:spPr>
            <a:xfrm>
              <a:off x="3517900" y="6438900"/>
              <a:ext cx="228600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44" name="Group 43"/>
          <p:cNvGrpSpPr/>
          <p:nvPr/>
        </p:nvGrpSpPr>
        <p:grpSpPr>
          <a:xfrm>
            <a:off x="7859633" y="5600700"/>
            <a:ext cx="228600" cy="838200"/>
            <a:chOff x="3517900" y="5600700"/>
            <a:chExt cx="228600" cy="838200"/>
          </a:xfrm>
        </p:grpSpPr>
        <p:sp>
          <p:nvSpPr>
            <p:cNvPr id="45" name="Down Arrow 44"/>
            <p:cNvSpPr/>
            <p:nvPr/>
          </p:nvSpPr>
          <p:spPr>
            <a:xfrm>
              <a:off x="3517900" y="5600700"/>
              <a:ext cx="228600" cy="825500"/>
            </a:xfrm>
            <a:prstGeom prst="downArrow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6" name="Straight Connector 45"/>
            <p:cNvCxnSpPr/>
            <p:nvPr/>
          </p:nvCxnSpPr>
          <p:spPr>
            <a:xfrm>
              <a:off x="3517900" y="6438900"/>
              <a:ext cx="228600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50" name="Rectangle 49"/>
          <p:cNvSpPr/>
          <p:nvPr/>
        </p:nvSpPr>
        <p:spPr>
          <a:xfrm>
            <a:off x="7054849" y="5549900"/>
            <a:ext cx="523875" cy="990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7701518" y="5549900"/>
            <a:ext cx="523875" cy="990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838199" y="3011487"/>
            <a:ext cx="10810876" cy="13460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2400" dirty="0">
                <a:solidFill>
                  <a:prstClr val="black"/>
                </a:solidFill>
              </a:rPr>
              <a:t>C++ Extensions for Parallelism TS (“Parallel STL”) + the multidimensional index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en-US" sz="24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for_each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en-US" sz="24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experimental::parallel::</a:t>
            </a:r>
            <a:r>
              <a:rPr lang="en-US" altLang="en-US" sz="2400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par_vec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</a:t>
            </a:r>
            <a:r>
              <a:rPr lang="en-US" altLang="en-US" sz="2400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begin(</a:t>
            </a:r>
            <a:r>
              <a:rPr lang="en-US" altLang="en-US" sz="2400" dirty="0" err="1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bnd</a:t>
            </a:r>
            <a:r>
              <a:rPr lang="en-US" altLang="en-US" sz="2400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), end(</a:t>
            </a:r>
            <a:r>
              <a:rPr lang="en-US" altLang="en-US" sz="2400" dirty="0" err="1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bnd</a:t>
            </a:r>
            <a:r>
              <a:rPr lang="en-US" altLang="en-US" sz="2400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alt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pl-PL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[=](</a:t>
            </a:r>
            <a:r>
              <a:rPr lang="en-US" sz="2400" dirty="0">
                <a:solidFill>
                  <a:schemeClr val="accent2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index</a:t>
            </a:r>
            <a:r>
              <a:rPr lang="en-US"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&lt;2&gt; </a:t>
            </a:r>
            <a:r>
              <a:rPr lang="en-US" sz="2400" dirty="0" err="1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idx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{...});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38199" y="4467056"/>
            <a:ext cx="11518900" cy="2267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2400" dirty="0" smtClean="0">
                <a:solidFill>
                  <a:prstClr val="black"/>
                </a:solidFill>
              </a:rPr>
              <a:t>OpenCL</a:t>
            </a:r>
            <a:endParaRPr lang="en-US" sz="24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en-US" sz="24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__kernel__</a:t>
            </a:r>
            <a:r>
              <a:rPr lang="en-US" altLang="en-US" sz="2400" dirty="0" smtClean="0"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altLang="en-US" sz="2400" dirty="0"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alt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kernel() {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en-US" sz="2400" dirty="0">
                <a:solidFill>
                  <a:schemeClr val="accent2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auto row = </a:t>
            </a:r>
            <a:r>
              <a:rPr lang="en-US" altLang="en-US" sz="2400" dirty="0" err="1">
                <a:solidFill>
                  <a:schemeClr val="accent2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get_global_id</a:t>
            </a:r>
            <a:r>
              <a:rPr lang="en-US" altLang="en-US" sz="2400" dirty="0">
                <a:solidFill>
                  <a:schemeClr val="accent2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(0); auto col = </a:t>
            </a:r>
            <a:r>
              <a:rPr lang="en-US" altLang="en-US" sz="2400" dirty="0" err="1">
                <a:solidFill>
                  <a:schemeClr val="accent2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get_global_id</a:t>
            </a:r>
            <a:r>
              <a:rPr lang="en-US" altLang="en-US" sz="2400" dirty="0">
                <a:solidFill>
                  <a:schemeClr val="accent2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(1)</a:t>
            </a:r>
            <a:r>
              <a:rPr lang="en-US" alt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 ... }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2400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clEnqueueNDRangeKernel</a:t>
            </a:r>
            <a:r>
              <a:rPr lang="en-US" alt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(queue, kernel, 2, </a:t>
            </a:r>
            <a:r>
              <a:rPr lang="en-US" altLang="en-US" sz="2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nullptr</a:t>
            </a:r>
            <a:r>
              <a:rPr lang="en-US" alt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</a:t>
            </a:r>
            <a:r>
              <a:rPr lang="en-US" altLang="en-US" sz="2400" dirty="0" err="1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global_work_size</a:t>
            </a:r>
            <a:r>
              <a:rPr lang="en-US" altLang="en-US" sz="2400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altLang="en-US" sz="2400" dirty="0" err="1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local_work_size</a:t>
            </a:r>
            <a:r>
              <a:rPr lang="en-US" alt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, 0, </a:t>
            </a:r>
            <a:r>
              <a:rPr lang="en-US" altLang="en-US" sz="2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nullptr</a:t>
            </a:r>
            <a:r>
              <a:rPr lang="en-US" alt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altLang="en-US" sz="2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nullptr</a:t>
            </a:r>
            <a:r>
              <a:rPr lang="en-US" alt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</p:txBody>
      </p:sp>
      <p:sp>
        <p:nvSpPr>
          <p:cNvPr id="48" name="Rectangle 47"/>
          <p:cNvSpPr/>
          <p:nvPr/>
        </p:nvSpPr>
        <p:spPr>
          <a:xfrm>
            <a:off x="838199" y="4467056"/>
            <a:ext cx="11074400" cy="180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2400" dirty="0" smtClean="0">
                <a:solidFill>
                  <a:prstClr val="black"/>
                </a:solidFill>
              </a:rPr>
              <a:t>CUDA</a:t>
            </a:r>
            <a:endParaRPr lang="en-US" sz="24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en-US" sz="24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__global__</a:t>
            </a:r>
            <a:r>
              <a:rPr lang="en-US" altLang="en-US" sz="2400" dirty="0">
                <a:highlight>
                  <a:srgbClr val="FFFFFF"/>
                </a:highlight>
                <a:latin typeface="Consolas" panose="020B0609020204030204" pitchFamily="49" charset="0"/>
              </a:rPr>
              <a:t> void</a:t>
            </a:r>
            <a:r>
              <a:rPr lang="en-US" alt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kernel() {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en-US" sz="2400" dirty="0">
                <a:solidFill>
                  <a:schemeClr val="accent2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auto</a:t>
            </a:r>
            <a:r>
              <a:rPr lang="en-US" alt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2400" dirty="0" err="1">
                <a:solidFill>
                  <a:schemeClr val="accent2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idx</a:t>
            </a:r>
            <a:r>
              <a:rPr lang="en-US" altLang="en-US" sz="2400" dirty="0">
                <a:solidFill>
                  <a:schemeClr val="accent2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f(</a:t>
            </a:r>
            <a:r>
              <a:rPr lang="en-US" altLang="en-US" sz="2400" dirty="0" err="1">
                <a:solidFill>
                  <a:schemeClr val="accent2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blockIdx</a:t>
            </a:r>
            <a:r>
              <a:rPr lang="en-US" altLang="en-US" sz="2400" dirty="0">
                <a:solidFill>
                  <a:schemeClr val="accent2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altLang="en-US" sz="2400" dirty="0" err="1">
                <a:solidFill>
                  <a:schemeClr val="accent2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blockDim</a:t>
            </a:r>
            <a:r>
              <a:rPr lang="en-US" altLang="en-US" sz="2400" dirty="0">
                <a:solidFill>
                  <a:schemeClr val="accent2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en-US" altLang="en-US" sz="2400" dirty="0" err="1">
                <a:solidFill>
                  <a:schemeClr val="accent2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threadIdx</a:t>
            </a:r>
            <a:r>
              <a:rPr lang="en-US" altLang="en-US" sz="2400" dirty="0">
                <a:solidFill>
                  <a:schemeClr val="accent2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  <a:r>
              <a:rPr lang="en-US" alt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 ... }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kernel</a:t>
            </a:r>
            <a:r>
              <a:rPr lang="en-US" altLang="en-US" sz="24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&lt;&lt;&lt;</a:t>
            </a:r>
            <a:r>
              <a:rPr lang="en-US" altLang="en-US" sz="2400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grid, threads</a:t>
            </a:r>
            <a:r>
              <a:rPr lang="en-US" altLang="en-US" sz="24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&gt;&gt;&gt;</a:t>
            </a:r>
            <a:r>
              <a:rPr lang="en-US" alt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</p:txBody>
      </p:sp>
      <p:sp>
        <p:nvSpPr>
          <p:cNvPr id="49" name="Rectangle 48"/>
          <p:cNvSpPr/>
          <p:nvPr/>
        </p:nvSpPr>
        <p:spPr>
          <a:xfrm>
            <a:off x="838199" y="4467056"/>
            <a:ext cx="11074400" cy="8853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2400" dirty="0">
                <a:solidFill>
                  <a:prstClr val="black"/>
                </a:solidFill>
              </a:rPr>
              <a:t>C++ AMP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en-US" sz="2400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parallel_</a:t>
            </a:r>
            <a:r>
              <a:rPr lang="en-US" altLang="en-US" sz="2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for_each</a:t>
            </a:r>
            <a:r>
              <a:rPr lang="en-US" alt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en-US" sz="2400" dirty="0" err="1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bnd</a:t>
            </a:r>
            <a:r>
              <a:rPr lang="en-US" alt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[=](</a:t>
            </a:r>
            <a:r>
              <a:rPr lang="en-US" sz="2400" dirty="0">
                <a:solidFill>
                  <a:schemeClr val="accent2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index&lt;2&gt; </a:t>
            </a:r>
            <a:r>
              <a:rPr lang="en-US" sz="2400" dirty="0" err="1">
                <a:solidFill>
                  <a:schemeClr val="accent2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idx</a:t>
            </a:r>
            <a:r>
              <a:rPr 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r>
              <a:rPr lang="en-US" sz="2400" dirty="0" smtClean="0">
                <a:highlight>
                  <a:srgbClr val="FFFFFF"/>
                </a:highlight>
                <a:latin typeface="Consolas" panose="020B0609020204030204" pitchFamily="49" charset="0"/>
              </a:rPr>
              <a:t>restrict</a:t>
            </a:r>
            <a:r>
              <a:rPr 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highlight>
                  <a:srgbClr val="FFFFFF"/>
                </a:highlight>
                <a:latin typeface="Consolas" panose="020B0609020204030204" pitchFamily="49" charset="0"/>
              </a:rPr>
              <a:t>amp</a:t>
            </a:r>
            <a:r>
              <a:rPr 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{...});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46757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1.48148E-6 L 1.04167E-6 0.25 " pathEditMode="relative" rAng="0" ptsTypes="AA">
                                      <p:cBhvr>
                                        <p:cTn id="22" dur="1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2.08333E-6 -1.48148E-6 L 2.08333E-6 0.25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8.33333E-7 -1.48148E-6 L 8.33333E-7 0.25 " pathEditMode="relative" rAng="0" ptsTypes="AA">
                                      <p:cBhvr>
                                        <p:cTn id="26" dur="1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45833E-6 -1.48148E-6 L 1.45833E-6 0.25 " pathEditMode="relative" rAng="0" ptsTypes="AA">
                                      <p:cBhvr>
                                        <p:cTn id="28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6.25E-7 -1.48148E-6 L 6.25E-7 0.25 " pathEditMode="relative" rAng="0" ptsTypes="AA">
                                      <p:cBhvr>
                                        <p:cTn id="30" dur="1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2.08333E-7 -1.48148E-6 L -2.08333E-7 0.25 " pathEditMode="relative" rAng="0" ptsTypes="AA">
                                      <p:cBhvr>
                                        <p:cTn id="32" dur="12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2" presetClass="path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5E-6 -1.48148E-6 L 5E-6 0.25 " pathEditMode="relative" rAng="0" ptsTypes="AA">
                                      <p:cBhvr>
                                        <p:cTn id="34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19" grpId="0" animBg="1"/>
      <p:bldP spid="19" grpId="1" animBg="1"/>
      <p:bldP spid="17" grpId="0" animBg="1"/>
      <p:bldP spid="17" grpId="1" animBg="1"/>
      <p:bldP spid="38" grpId="0" animBg="1"/>
      <p:bldP spid="38" grpId="1" animBg="1"/>
      <p:bldP spid="39" grpId="0" animBg="1"/>
      <p:bldP spid="39" grpId="1" animBg="1"/>
      <p:bldP spid="50" grpId="0" animBg="1"/>
      <p:bldP spid="50" grpId="1" animBg="1"/>
      <p:bldP spid="51" grpId="0" animBg="1"/>
      <p:bldP spid="51" grpId="1" animBg="1"/>
      <p:bldP spid="54" grpId="0" build="p"/>
      <p:bldP spid="47" grpId="0"/>
      <p:bldP spid="48" grpId="0"/>
      <p:bldP spid="48" grpId="1"/>
      <p:bldP spid="49" grpId="0"/>
      <p:bldP spid="49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 semantics – </a:t>
            </a:r>
            <a:r>
              <a:rPr lang="en-US" dirty="0" err="1"/>
              <a:t>valueness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936419"/>
          </a:xfrm>
        </p:spPr>
        <p:txBody>
          <a:bodyPr>
            <a:normAutofit/>
          </a:bodyPr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auto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en-US" sz="24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vec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= std::</a:t>
            </a:r>
            <a:r>
              <a:rPr lang="en-US" altLang="en-US" sz="2400" dirty="0">
                <a:solidFill>
                  <a:srgbClr val="2B91A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vector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altLang="en-US" sz="24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&gt;(9001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auto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en-US" sz="24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vec_copy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= </a:t>
            </a:r>
            <a:r>
              <a:rPr lang="en-US" altLang="en-US" sz="24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vec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2400" dirty="0" smtClean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2400" dirty="0" smtClean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2400" dirty="0" smtClean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auto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en-US" sz="24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av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= </a:t>
            </a:r>
            <a:r>
              <a:rPr lang="en-US" altLang="en-US" sz="2400" dirty="0" err="1" smtClean="0">
                <a:solidFill>
                  <a:srgbClr val="2B91A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array_view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altLang="en-US" sz="24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&gt;{</a:t>
            </a:r>
            <a:r>
              <a:rPr lang="en-US" altLang="en-US" sz="2400" dirty="0" err="1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vec_copy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auto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en-US" sz="24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av_copy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= </a:t>
            </a:r>
            <a:r>
              <a:rPr lang="en-US" altLang="en-US" sz="24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av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altLang="en-US" sz="5400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2400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2400" dirty="0" smtClean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2400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auto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en-US" sz="24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= </a:t>
            </a:r>
            <a:r>
              <a:rPr lang="en-US" altLang="en-US" sz="24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new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en-US" sz="24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[9001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  <a:endParaRPr lang="en-US" altLang="en-US" sz="2400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auto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en-US" sz="24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ptr_copy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= </a:t>
            </a:r>
            <a:r>
              <a:rPr lang="en-US" altLang="en-US" sz="24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altLang="en-US" sz="2400" dirty="0" smtClean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2400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2400" dirty="0">
              <a:latin typeface="Arial" panose="020B0604020202020204" pitchFamily="34" charset="0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8503031"/>
              </p:ext>
            </p:extLst>
          </p:nvPr>
        </p:nvGraphicFramePr>
        <p:xfrm>
          <a:off x="7127933" y="1892653"/>
          <a:ext cx="4325350" cy="3657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32535"/>
                <a:gridCol w="432535"/>
                <a:gridCol w="432535"/>
                <a:gridCol w="432535"/>
                <a:gridCol w="432535"/>
                <a:gridCol w="432535"/>
                <a:gridCol w="432535"/>
                <a:gridCol w="432535"/>
                <a:gridCol w="432535"/>
                <a:gridCol w="432535"/>
              </a:tblGrid>
              <a:tr h="245412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...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68306"/>
              </p:ext>
            </p:extLst>
          </p:nvPr>
        </p:nvGraphicFramePr>
        <p:xfrm>
          <a:off x="7123700" y="1886303"/>
          <a:ext cx="4325350" cy="3657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32535"/>
                <a:gridCol w="432535"/>
                <a:gridCol w="432535"/>
                <a:gridCol w="432535"/>
                <a:gridCol w="432535"/>
                <a:gridCol w="432535"/>
                <a:gridCol w="432535"/>
                <a:gridCol w="432535"/>
                <a:gridCol w="432535"/>
                <a:gridCol w="432535"/>
              </a:tblGrid>
              <a:tr h="245412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...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0" name="Freeform 19"/>
          <p:cNvSpPr/>
          <p:nvPr/>
        </p:nvSpPr>
        <p:spPr>
          <a:xfrm flipV="1">
            <a:off x="2257778" y="1650911"/>
            <a:ext cx="4899378" cy="197291"/>
          </a:xfrm>
          <a:custGeom>
            <a:avLst/>
            <a:gdLst>
              <a:gd name="connsiteX0" fmla="*/ 0 w 4334934"/>
              <a:gd name="connsiteY0" fmla="*/ 0 h 525363"/>
              <a:gd name="connsiteX1" fmla="*/ 1219200 w 4334934"/>
              <a:gd name="connsiteY1" fmla="*/ 474134 h 525363"/>
              <a:gd name="connsiteX2" fmla="*/ 3251200 w 4334934"/>
              <a:gd name="connsiteY2" fmla="*/ 462845 h 525363"/>
              <a:gd name="connsiteX3" fmla="*/ 4334934 w 4334934"/>
              <a:gd name="connsiteY3" fmla="*/ 33867 h 525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4934" h="525363">
                <a:moveTo>
                  <a:pt x="0" y="0"/>
                </a:moveTo>
                <a:cubicBezTo>
                  <a:pt x="338666" y="198496"/>
                  <a:pt x="677333" y="396993"/>
                  <a:pt x="1219200" y="474134"/>
                </a:cubicBezTo>
                <a:cubicBezTo>
                  <a:pt x="1761067" y="551275"/>
                  <a:pt x="2731911" y="536223"/>
                  <a:pt x="3251200" y="462845"/>
                </a:cubicBezTo>
                <a:cubicBezTo>
                  <a:pt x="3770489" y="389467"/>
                  <a:pt x="4052711" y="211667"/>
                  <a:pt x="4334934" y="33867"/>
                </a:cubicBezTo>
              </a:path>
            </a:pathLst>
          </a:custGeom>
          <a:noFill/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2957688" y="2616110"/>
            <a:ext cx="4154312" cy="236571"/>
          </a:xfrm>
          <a:custGeom>
            <a:avLst/>
            <a:gdLst>
              <a:gd name="connsiteX0" fmla="*/ 0 w 4334934"/>
              <a:gd name="connsiteY0" fmla="*/ 0 h 525363"/>
              <a:gd name="connsiteX1" fmla="*/ 1219200 w 4334934"/>
              <a:gd name="connsiteY1" fmla="*/ 474134 h 525363"/>
              <a:gd name="connsiteX2" fmla="*/ 3251200 w 4334934"/>
              <a:gd name="connsiteY2" fmla="*/ 462845 h 525363"/>
              <a:gd name="connsiteX3" fmla="*/ 4334934 w 4334934"/>
              <a:gd name="connsiteY3" fmla="*/ 33867 h 525363"/>
              <a:gd name="connsiteX0" fmla="*/ 0 w 4334934"/>
              <a:gd name="connsiteY0" fmla="*/ 0 h 487180"/>
              <a:gd name="connsiteX1" fmla="*/ 1419455 w 4334934"/>
              <a:gd name="connsiteY1" fmla="*/ 387504 h 487180"/>
              <a:gd name="connsiteX2" fmla="*/ 3251200 w 4334934"/>
              <a:gd name="connsiteY2" fmla="*/ 462845 h 487180"/>
              <a:gd name="connsiteX3" fmla="*/ 4334934 w 4334934"/>
              <a:gd name="connsiteY3" fmla="*/ 33867 h 487180"/>
              <a:gd name="connsiteX0" fmla="*/ 0 w 4334934"/>
              <a:gd name="connsiteY0" fmla="*/ 0 h 453854"/>
              <a:gd name="connsiteX1" fmla="*/ 1419455 w 4334934"/>
              <a:gd name="connsiteY1" fmla="*/ 387504 h 453854"/>
              <a:gd name="connsiteX2" fmla="*/ 3262980 w 4334934"/>
              <a:gd name="connsiteY2" fmla="*/ 419529 h 453854"/>
              <a:gd name="connsiteX3" fmla="*/ 4334934 w 4334934"/>
              <a:gd name="connsiteY3" fmla="*/ 33867 h 453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4934" h="453854">
                <a:moveTo>
                  <a:pt x="0" y="0"/>
                </a:moveTo>
                <a:cubicBezTo>
                  <a:pt x="338666" y="198496"/>
                  <a:pt x="875625" y="317583"/>
                  <a:pt x="1419455" y="387504"/>
                </a:cubicBezTo>
                <a:cubicBezTo>
                  <a:pt x="1963285" y="457426"/>
                  <a:pt x="2777067" y="478469"/>
                  <a:pt x="3262980" y="419529"/>
                </a:cubicBezTo>
                <a:cubicBezTo>
                  <a:pt x="3748893" y="360589"/>
                  <a:pt x="4052711" y="211667"/>
                  <a:pt x="4334934" y="33867"/>
                </a:cubicBezTo>
              </a:path>
            </a:pathLst>
          </a:custGeom>
          <a:noFill/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6720740"/>
              </p:ext>
            </p:extLst>
          </p:nvPr>
        </p:nvGraphicFramePr>
        <p:xfrm>
          <a:off x="7028450" y="5628570"/>
          <a:ext cx="4325350" cy="3657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32535"/>
                <a:gridCol w="432535"/>
                <a:gridCol w="432535"/>
                <a:gridCol w="432535"/>
                <a:gridCol w="432535"/>
                <a:gridCol w="432535"/>
                <a:gridCol w="432535"/>
                <a:gridCol w="432535"/>
                <a:gridCol w="432535"/>
                <a:gridCol w="432535"/>
              </a:tblGrid>
              <a:tr h="245412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...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6" name="Freeform 25"/>
          <p:cNvSpPr/>
          <p:nvPr/>
        </p:nvSpPr>
        <p:spPr>
          <a:xfrm flipV="1">
            <a:off x="2162528" y="5393178"/>
            <a:ext cx="4899378" cy="197291"/>
          </a:xfrm>
          <a:custGeom>
            <a:avLst/>
            <a:gdLst>
              <a:gd name="connsiteX0" fmla="*/ 0 w 4334934"/>
              <a:gd name="connsiteY0" fmla="*/ 0 h 525363"/>
              <a:gd name="connsiteX1" fmla="*/ 1219200 w 4334934"/>
              <a:gd name="connsiteY1" fmla="*/ 474134 h 525363"/>
              <a:gd name="connsiteX2" fmla="*/ 3251200 w 4334934"/>
              <a:gd name="connsiteY2" fmla="*/ 462845 h 525363"/>
              <a:gd name="connsiteX3" fmla="*/ 4334934 w 4334934"/>
              <a:gd name="connsiteY3" fmla="*/ 33867 h 525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4934" h="525363">
                <a:moveTo>
                  <a:pt x="0" y="0"/>
                </a:moveTo>
                <a:cubicBezTo>
                  <a:pt x="338666" y="198496"/>
                  <a:pt x="677333" y="396993"/>
                  <a:pt x="1219200" y="474134"/>
                </a:cubicBezTo>
                <a:cubicBezTo>
                  <a:pt x="1761067" y="551275"/>
                  <a:pt x="2731911" y="536223"/>
                  <a:pt x="3251200" y="462845"/>
                </a:cubicBezTo>
                <a:cubicBezTo>
                  <a:pt x="3770489" y="389467"/>
                  <a:pt x="4052711" y="211667"/>
                  <a:pt x="4334934" y="33867"/>
                </a:cubicBezTo>
              </a:path>
            </a:pathLst>
          </a:custGeom>
          <a:noFill/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3036711" y="6107289"/>
            <a:ext cx="4025195" cy="374545"/>
          </a:xfrm>
          <a:custGeom>
            <a:avLst/>
            <a:gdLst>
              <a:gd name="connsiteX0" fmla="*/ 0 w 4820356"/>
              <a:gd name="connsiteY0" fmla="*/ 180622 h 499481"/>
              <a:gd name="connsiteX1" fmla="*/ 1377245 w 4820356"/>
              <a:gd name="connsiteY1" fmla="*/ 496711 h 499481"/>
              <a:gd name="connsiteX2" fmla="*/ 3793067 w 4820356"/>
              <a:gd name="connsiteY2" fmla="*/ 316089 h 499481"/>
              <a:gd name="connsiteX3" fmla="*/ 4820356 w 4820356"/>
              <a:gd name="connsiteY3" fmla="*/ 0 h 499481"/>
              <a:gd name="connsiteX0" fmla="*/ 0 w 4820356"/>
              <a:gd name="connsiteY0" fmla="*/ 180622 h 424920"/>
              <a:gd name="connsiteX1" fmla="*/ 1715219 w 4820356"/>
              <a:gd name="connsiteY1" fmla="*/ 419868 h 424920"/>
              <a:gd name="connsiteX2" fmla="*/ 3793067 w 4820356"/>
              <a:gd name="connsiteY2" fmla="*/ 316089 h 424920"/>
              <a:gd name="connsiteX3" fmla="*/ 4820356 w 4820356"/>
              <a:gd name="connsiteY3" fmla="*/ 0 h 42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20356" h="424920">
                <a:moveTo>
                  <a:pt x="0" y="180622"/>
                </a:moveTo>
                <a:cubicBezTo>
                  <a:pt x="372533" y="327377"/>
                  <a:pt x="1083041" y="397290"/>
                  <a:pt x="1715219" y="419868"/>
                </a:cubicBezTo>
                <a:cubicBezTo>
                  <a:pt x="2347397" y="442446"/>
                  <a:pt x="3275544" y="386067"/>
                  <a:pt x="3793067" y="316089"/>
                </a:cubicBezTo>
                <a:cubicBezTo>
                  <a:pt x="4310590" y="246111"/>
                  <a:pt x="4593637" y="116652"/>
                  <a:pt x="4820356" y="0"/>
                </a:cubicBezTo>
              </a:path>
            </a:pathLst>
          </a:custGeom>
          <a:noFill/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/>
          <p:cNvSpPr/>
          <p:nvPr/>
        </p:nvSpPr>
        <p:spPr>
          <a:xfrm>
            <a:off x="2156178" y="2643186"/>
            <a:ext cx="4946297" cy="1104724"/>
          </a:xfrm>
          <a:custGeom>
            <a:avLst/>
            <a:gdLst>
              <a:gd name="connsiteX0" fmla="*/ 0 w 5531555"/>
              <a:gd name="connsiteY0" fmla="*/ 993422 h 993422"/>
              <a:gd name="connsiteX1" fmla="*/ 4391378 w 5531555"/>
              <a:gd name="connsiteY1" fmla="*/ 575733 h 993422"/>
              <a:gd name="connsiteX2" fmla="*/ 5531555 w 5531555"/>
              <a:gd name="connsiteY2" fmla="*/ 0 h 993422"/>
              <a:gd name="connsiteX0" fmla="*/ 0 w 5531555"/>
              <a:gd name="connsiteY0" fmla="*/ 993422 h 993422"/>
              <a:gd name="connsiteX1" fmla="*/ 3991808 w 5531555"/>
              <a:gd name="connsiteY1" fmla="*/ 654755 h 993422"/>
              <a:gd name="connsiteX2" fmla="*/ 5531555 w 5531555"/>
              <a:gd name="connsiteY2" fmla="*/ 0 h 993422"/>
              <a:gd name="connsiteX0" fmla="*/ 0 w 5481608"/>
              <a:gd name="connsiteY0" fmla="*/ 1004711 h 1004711"/>
              <a:gd name="connsiteX1" fmla="*/ 3991808 w 5481608"/>
              <a:gd name="connsiteY1" fmla="*/ 666044 h 1004711"/>
              <a:gd name="connsiteX2" fmla="*/ 5481608 w 5481608"/>
              <a:gd name="connsiteY2" fmla="*/ 0 h 1004711"/>
              <a:gd name="connsiteX0" fmla="*/ 0 w 5471072"/>
              <a:gd name="connsiteY0" fmla="*/ 1104724 h 1104724"/>
              <a:gd name="connsiteX1" fmla="*/ 3991808 w 5471072"/>
              <a:gd name="connsiteY1" fmla="*/ 766057 h 1104724"/>
              <a:gd name="connsiteX2" fmla="*/ 5471072 w 5471072"/>
              <a:gd name="connsiteY2" fmla="*/ 0 h 1104724"/>
              <a:gd name="connsiteX0" fmla="*/ 0 w 5471072"/>
              <a:gd name="connsiteY0" fmla="*/ 1104724 h 1104724"/>
              <a:gd name="connsiteX1" fmla="*/ 3991808 w 5471072"/>
              <a:gd name="connsiteY1" fmla="*/ 766057 h 1104724"/>
              <a:gd name="connsiteX2" fmla="*/ 5471072 w 5471072"/>
              <a:gd name="connsiteY2" fmla="*/ 0 h 1104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71072" h="1104724">
                <a:moveTo>
                  <a:pt x="0" y="1104724"/>
                </a:moveTo>
                <a:cubicBezTo>
                  <a:pt x="1734726" y="978664"/>
                  <a:pt x="3079963" y="950178"/>
                  <a:pt x="3991808" y="766057"/>
                </a:cubicBezTo>
                <a:cubicBezTo>
                  <a:pt x="4903653" y="581936"/>
                  <a:pt x="5330339" y="195556"/>
                  <a:pt x="5471072" y="0"/>
                </a:cubicBezTo>
              </a:path>
            </a:pathLst>
          </a:custGeom>
          <a:noFill/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4"/>
          <p:cNvSpPr/>
          <p:nvPr/>
        </p:nvSpPr>
        <p:spPr>
          <a:xfrm>
            <a:off x="2889955" y="2668586"/>
            <a:ext cx="4245531" cy="2027825"/>
          </a:xfrm>
          <a:custGeom>
            <a:avLst/>
            <a:gdLst>
              <a:gd name="connsiteX0" fmla="*/ 0 w 4323644"/>
              <a:gd name="connsiteY0" fmla="*/ 1636889 h 1845182"/>
              <a:gd name="connsiteX1" fmla="*/ 2540000 w 4323644"/>
              <a:gd name="connsiteY1" fmla="*/ 1817511 h 1845182"/>
              <a:gd name="connsiteX2" fmla="*/ 3556000 w 4323644"/>
              <a:gd name="connsiteY2" fmla="*/ 1840089 h 1845182"/>
              <a:gd name="connsiteX3" fmla="*/ 3849511 w 4323644"/>
              <a:gd name="connsiteY3" fmla="*/ 1772355 h 1845182"/>
              <a:gd name="connsiteX4" fmla="*/ 4064000 w 4323644"/>
              <a:gd name="connsiteY4" fmla="*/ 1614311 h 1845182"/>
              <a:gd name="connsiteX5" fmla="*/ 4154311 w 4323644"/>
              <a:gd name="connsiteY5" fmla="*/ 1422400 h 1845182"/>
              <a:gd name="connsiteX6" fmla="*/ 4199466 w 4323644"/>
              <a:gd name="connsiteY6" fmla="*/ 1207911 h 1845182"/>
              <a:gd name="connsiteX7" fmla="*/ 4323644 w 4323644"/>
              <a:gd name="connsiteY7" fmla="*/ 0 h 1845182"/>
              <a:gd name="connsiteX0" fmla="*/ 0 w 4323644"/>
              <a:gd name="connsiteY0" fmla="*/ 1636889 h 1817511"/>
              <a:gd name="connsiteX1" fmla="*/ 2540000 w 4323644"/>
              <a:gd name="connsiteY1" fmla="*/ 1817511 h 1817511"/>
              <a:gd name="connsiteX2" fmla="*/ 3510844 w 4323644"/>
              <a:gd name="connsiteY2" fmla="*/ 1772356 h 1817511"/>
              <a:gd name="connsiteX3" fmla="*/ 3849511 w 4323644"/>
              <a:gd name="connsiteY3" fmla="*/ 1772355 h 1817511"/>
              <a:gd name="connsiteX4" fmla="*/ 4064000 w 4323644"/>
              <a:gd name="connsiteY4" fmla="*/ 1614311 h 1817511"/>
              <a:gd name="connsiteX5" fmla="*/ 4154311 w 4323644"/>
              <a:gd name="connsiteY5" fmla="*/ 1422400 h 1817511"/>
              <a:gd name="connsiteX6" fmla="*/ 4199466 w 4323644"/>
              <a:gd name="connsiteY6" fmla="*/ 1207911 h 1817511"/>
              <a:gd name="connsiteX7" fmla="*/ 4323644 w 4323644"/>
              <a:gd name="connsiteY7" fmla="*/ 0 h 1817511"/>
              <a:gd name="connsiteX0" fmla="*/ 0 w 4323644"/>
              <a:gd name="connsiteY0" fmla="*/ 1636889 h 1817511"/>
              <a:gd name="connsiteX1" fmla="*/ 2540000 w 4323644"/>
              <a:gd name="connsiteY1" fmla="*/ 1817511 h 1817511"/>
              <a:gd name="connsiteX2" fmla="*/ 3510844 w 4323644"/>
              <a:gd name="connsiteY2" fmla="*/ 1772356 h 1817511"/>
              <a:gd name="connsiteX3" fmla="*/ 4064000 w 4323644"/>
              <a:gd name="connsiteY3" fmla="*/ 1614311 h 1817511"/>
              <a:gd name="connsiteX4" fmla="*/ 4154311 w 4323644"/>
              <a:gd name="connsiteY4" fmla="*/ 1422400 h 1817511"/>
              <a:gd name="connsiteX5" fmla="*/ 4199466 w 4323644"/>
              <a:gd name="connsiteY5" fmla="*/ 1207911 h 1817511"/>
              <a:gd name="connsiteX6" fmla="*/ 4323644 w 4323644"/>
              <a:gd name="connsiteY6" fmla="*/ 0 h 1817511"/>
              <a:gd name="connsiteX0" fmla="*/ 0 w 4323644"/>
              <a:gd name="connsiteY0" fmla="*/ 1636889 h 1817511"/>
              <a:gd name="connsiteX1" fmla="*/ 2540000 w 4323644"/>
              <a:gd name="connsiteY1" fmla="*/ 1817511 h 1817511"/>
              <a:gd name="connsiteX2" fmla="*/ 4064000 w 4323644"/>
              <a:gd name="connsiteY2" fmla="*/ 1614311 h 1817511"/>
              <a:gd name="connsiteX3" fmla="*/ 4154311 w 4323644"/>
              <a:gd name="connsiteY3" fmla="*/ 1422400 h 1817511"/>
              <a:gd name="connsiteX4" fmla="*/ 4199466 w 4323644"/>
              <a:gd name="connsiteY4" fmla="*/ 1207911 h 1817511"/>
              <a:gd name="connsiteX5" fmla="*/ 4323644 w 4323644"/>
              <a:gd name="connsiteY5" fmla="*/ 0 h 1817511"/>
              <a:gd name="connsiteX0" fmla="*/ 0 w 4323644"/>
              <a:gd name="connsiteY0" fmla="*/ 1636889 h 1817511"/>
              <a:gd name="connsiteX1" fmla="*/ 2494845 w 4323644"/>
              <a:gd name="connsiteY1" fmla="*/ 1817511 h 1817511"/>
              <a:gd name="connsiteX2" fmla="*/ 4064000 w 4323644"/>
              <a:gd name="connsiteY2" fmla="*/ 1614311 h 1817511"/>
              <a:gd name="connsiteX3" fmla="*/ 4154311 w 4323644"/>
              <a:gd name="connsiteY3" fmla="*/ 1422400 h 1817511"/>
              <a:gd name="connsiteX4" fmla="*/ 4199466 w 4323644"/>
              <a:gd name="connsiteY4" fmla="*/ 1207911 h 1817511"/>
              <a:gd name="connsiteX5" fmla="*/ 4323644 w 4323644"/>
              <a:gd name="connsiteY5" fmla="*/ 0 h 1817511"/>
              <a:gd name="connsiteX0" fmla="*/ 0 w 4323644"/>
              <a:gd name="connsiteY0" fmla="*/ 1636889 h 1817594"/>
              <a:gd name="connsiteX1" fmla="*/ 2494845 w 4323644"/>
              <a:gd name="connsiteY1" fmla="*/ 1817511 h 1817594"/>
              <a:gd name="connsiteX2" fmla="*/ 4064000 w 4323644"/>
              <a:gd name="connsiteY2" fmla="*/ 1614311 h 1817594"/>
              <a:gd name="connsiteX3" fmla="*/ 4154311 w 4323644"/>
              <a:gd name="connsiteY3" fmla="*/ 1422400 h 1817594"/>
              <a:gd name="connsiteX4" fmla="*/ 4199466 w 4323644"/>
              <a:gd name="connsiteY4" fmla="*/ 1207911 h 1817594"/>
              <a:gd name="connsiteX5" fmla="*/ 4323644 w 4323644"/>
              <a:gd name="connsiteY5" fmla="*/ 0 h 1817594"/>
              <a:gd name="connsiteX0" fmla="*/ 0 w 4323644"/>
              <a:gd name="connsiteY0" fmla="*/ 1636889 h 1761216"/>
              <a:gd name="connsiteX1" fmla="*/ 2517423 w 4323644"/>
              <a:gd name="connsiteY1" fmla="*/ 1761066 h 1761216"/>
              <a:gd name="connsiteX2" fmla="*/ 4064000 w 4323644"/>
              <a:gd name="connsiteY2" fmla="*/ 1614311 h 1761216"/>
              <a:gd name="connsiteX3" fmla="*/ 4154311 w 4323644"/>
              <a:gd name="connsiteY3" fmla="*/ 1422400 h 1761216"/>
              <a:gd name="connsiteX4" fmla="*/ 4199466 w 4323644"/>
              <a:gd name="connsiteY4" fmla="*/ 1207911 h 1761216"/>
              <a:gd name="connsiteX5" fmla="*/ 4323644 w 4323644"/>
              <a:gd name="connsiteY5" fmla="*/ 0 h 1761216"/>
              <a:gd name="connsiteX0" fmla="*/ 0 w 4323644"/>
              <a:gd name="connsiteY0" fmla="*/ 1636889 h 1817594"/>
              <a:gd name="connsiteX1" fmla="*/ 2427112 w 4323644"/>
              <a:gd name="connsiteY1" fmla="*/ 1817511 h 1817594"/>
              <a:gd name="connsiteX2" fmla="*/ 4064000 w 4323644"/>
              <a:gd name="connsiteY2" fmla="*/ 1614311 h 1817594"/>
              <a:gd name="connsiteX3" fmla="*/ 4154311 w 4323644"/>
              <a:gd name="connsiteY3" fmla="*/ 1422400 h 1817594"/>
              <a:gd name="connsiteX4" fmla="*/ 4199466 w 4323644"/>
              <a:gd name="connsiteY4" fmla="*/ 1207911 h 1817594"/>
              <a:gd name="connsiteX5" fmla="*/ 4323644 w 4323644"/>
              <a:gd name="connsiteY5" fmla="*/ 0 h 1817594"/>
              <a:gd name="connsiteX0" fmla="*/ 0 w 4323644"/>
              <a:gd name="connsiteY0" fmla="*/ 1636889 h 1817594"/>
              <a:gd name="connsiteX1" fmla="*/ 2427112 w 4323644"/>
              <a:gd name="connsiteY1" fmla="*/ 1817511 h 1817594"/>
              <a:gd name="connsiteX2" fmla="*/ 4064000 w 4323644"/>
              <a:gd name="connsiteY2" fmla="*/ 1614311 h 1817594"/>
              <a:gd name="connsiteX3" fmla="*/ 4199466 w 4323644"/>
              <a:gd name="connsiteY3" fmla="*/ 1207911 h 1817594"/>
              <a:gd name="connsiteX4" fmla="*/ 4323644 w 4323644"/>
              <a:gd name="connsiteY4" fmla="*/ 0 h 1817594"/>
              <a:gd name="connsiteX0" fmla="*/ 0 w 4323644"/>
              <a:gd name="connsiteY0" fmla="*/ 1636889 h 1831599"/>
              <a:gd name="connsiteX1" fmla="*/ 2427112 w 4323644"/>
              <a:gd name="connsiteY1" fmla="*/ 1817511 h 1831599"/>
              <a:gd name="connsiteX2" fmla="*/ 4064000 w 4323644"/>
              <a:gd name="connsiteY2" fmla="*/ 1614311 h 1831599"/>
              <a:gd name="connsiteX3" fmla="*/ 4323644 w 4323644"/>
              <a:gd name="connsiteY3" fmla="*/ 0 h 1831599"/>
              <a:gd name="connsiteX0" fmla="*/ 0 w 4337563"/>
              <a:gd name="connsiteY0" fmla="*/ 1636889 h 1821037"/>
              <a:gd name="connsiteX1" fmla="*/ 2427112 w 4337563"/>
              <a:gd name="connsiteY1" fmla="*/ 1817511 h 1821037"/>
              <a:gd name="connsiteX2" fmla="*/ 4154311 w 4337563"/>
              <a:gd name="connsiteY2" fmla="*/ 1467555 h 1821037"/>
              <a:gd name="connsiteX3" fmla="*/ 4323644 w 4337563"/>
              <a:gd name="connsiteY3" fmla="*/ 0 h 1821037"/>
              <a:gd name="connsiteX0" fmla="*/ 0 w 4323644"/>
              <a:gd name="connsiteY0" fmla="*/ 1636889 h 1821873"/>
              <a:gd name="connsiteX1" fmla="*/ 2427112 w 4323644"/>
              <a:gd name="connsiteY1" fmla="*/ 1817511 h 1821873"/>
              <a:gd name="connsiteX2" fmla="*/ 4097866 w 4323644"/>
              <a:gd name="connsiteY2" fmla="*/ 1444977 h 1821873"/>
              <a:gd name="connsiteX3" fmla="*/ 4323644 w 4323644"/>
              <a:gd name="connsiteY3" fmla="*/ 0 h 1821873"/>
              <a:gd name="connsiteX0" fmla="*/ 0 w 4336625"/>
              <a:gd name="connsiteY0" fmla="*/ 1636889 h 1821873"/>
              <a:gd name="connsiteX1" fmla="*/ 2427112 w 4336625"/>
              <a:gd name="connsiteY1" fmla="*/ 1817511 h 1821873"/>
              <a:gd name="connsiteX2" fmla="*/ 4097866 w 4336625"/>
              <a:gd name="connsiteY2" fmla="*/ 1444977 h 1821873"/>
              <a:gd name="connsiteX3" fmla="*/ 4323644 w 4336625"/>
              <a:gd name="connsiteY3" fmla="*/ 0 h 1821873"/>
              <a:gd name="connsiteX0" fmla="*/ 0 w 4312983"/>
              <a:gd name="connsiteY0" fmla="*/ 1670756 h 1855740"/>
              <a:gd name="connsiteX1" fmla="*/ 2427112 w 4312983"/>
              <a:gd name="connsiteY1" fmla="*/ 1851378 h 1855740"/>
              <a:gd name="connsiteX2" fmla="*/ 4097866 w 4312983"/>
              <a:gd name="connsiteY2" fmla="*/ 1478844 h 1855740"/>
              <a:gd name="connsiteX3" fmla="*/ 4289778 w 4312983"/>
              <a:gd name="connsiteY3" fmla="*/ 0 h 1855740"/>
              <a:gd name="connsiteX0" fmla="*/ 0 w 4290206"/>
              <a:gd name="connsiteY0" fmla="*/ 1670756 h 1856179"/>
              <a:gd name="connsiteX1" fmla="*/ 2427112 w 4290206"/>
              <a:gd name="connsiteY1" fmla="*/ 1851378 h 1856179"/>
              <a:gd name="connsiteX2" fmla="*/ 3984977 w 4290206"/>
              <a:gd name="connsiteY2" fmla="*/ 1467555 h 1856179"/>
              <a:gd name="connsiteX3" fmla="*/ 4289778 w 4290206"/>
              <a:gd name="connsiteY3" fmla="*/ 0 h 1856179"/>
              <a:gd name="connsiteX0" fmla="*/ 0 w 4245531"/>
              <a:gd name="connsiteY0" fmla="*/ 1846969 h 2032392"/>
              <a:gd name="connsiteX1" fmla="*/ 2427112 w 4245531"/>
              <a:gd name="connsiteY1" fmla="*/ 2027591 h 2032392"/>
              <a:gd name="connsiteX2" fmla="*/ 3984977 w 4245531"/>
              <a:gd name="connsiteY2" fmla="*/ 1643768 h 2032392"/>
              <a:gd name="connsiteX3" fmla="*/ 4242153 w 4245531"/>
              <a:gd name="connsiteY3" fmla="*/ 0 h 2032392"/>
              <a:gd name="connsiteX0" fmla="*/ 0 w 4245531"/>
              <a:gd name="connsiteY0" fmla="*/ 1846969 h 2027825"/>
              <a:gd name="connsiteX1" fmla="*/ 2427112 w 4245531"/>
              <a:gd name="connsiteY1" fmla="*/ 2027591 h 2027825"/>
              <a:gd name="connsiteX2" fmla="*/ 3984977 w 4245531"/>
              <a:gd name="connsiteY2" fmla="*/ 1643768 h 2027825"/>
              <a:gd name="connsiteX3" fmla="*/ 4242153 w 4245531"/>
              <a:gd name="connsiteY3" fmla="*/ 0 h 2027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45531" h="2027825">
                <a:moveTo>
                  <a:pt x="0" y="1846969"/>
                </a:moveTo>
                <a:cubicBezTo>
                  <a:pt x="831615" y="1907176"/>
                  <a:pt x="1762949" y="2023358"/>
                  <a:pt x="2427112" y="2027591"/>
                </a:cubicBezTo>
                <a:cubicBezTo>
                  <a:pt x="3091275" y="2031824"/>
                  <a:pt x="3682470" y="1981700"/>
                  <a:pt x="3984977" y="1643768"/>
                </a:cubicBezTo>
                <a:cubicBezTo>
                  <a:pt x="4287484" y="1305836"/>
                  <a:pt x="4244506" y="347604"/>
                  <a:pt x="4242153" y="0"/>
                </a:cubicBezTo>
              </a:path>
            </a:pathLst>
          </a:custGeom>
          <a:noFill/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276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3.7037E-7 L 1.45833E-6 0.05486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21" grpId="0" animBg="1"/>
      <p:bldP spid="21" grpId="1" animBg="1"/>
      <p:bldP spid="26" grpId="0" animBg="1"/>
      <p:bldP spid="26" grpId="1" animBg="1"/>
      <p:bldP spid="30" grpId="0" animBg="1"/>
      <p:bldP spid="30" grpId="1" animBg="1"/>
      <p:bldP spid="32" grpId="0" animBg="1"/>
      <p:bldP spid="3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 semantics – </a:t>
            </a:r>
            <a:r>
              <a:rPr lang="en-US" dirty="0" err="1"/>
              <a:t>constness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767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Constant view</a:t>
            </a:r>
          </a:p>
          <a:p>
            <a:pPr marL="0" lvl="0" indent="0">
              <a:buNone/>
            </a:pPr>
            <a:r>
              <a:rPr lang="en-US" altLang="en-US" sz="24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en-US" sz="2400" dirty="0" err="1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en-US" sz="2400" dirty="0" err="1">
                <a:solidFill>
                  <a:srgbClr val="2B91A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array_view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altLang="en-US" sz="24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 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view  ~  </a:t>
            </a:r>
            <a:r>
              <a:rPr lang="en-US" altLang="en-US" sz="24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 </a:t>
            </a:r>
            <a:r>
              <a:rPr lang="en-US" altLang="en-US" sz="2400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2400" dirty="0" err="1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endParaRPr lang="en-US" altLang="en-US" sz="2400" dirty="0" smtClean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view[0] = 42; </a:t>
            </a:r>
            <a:r>
              <a:rPr lang="en-US" sz="2400" b="1" dirty="0" smtClean="0">
                <a:ln w="222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✓</a:t>
            </a:r>
            <a:endParaRPr lang="en-US" sz="2400" dirty="0" smtClean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strike="sngStrike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view = </a:t>
            </a:r>
            <a:r>
              <a:rPr lang="en-US" sz="2400" strike="sngStrike" dirty="0" err="1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another_view</a:t>
            </a:r>
            <a:r>
              <a:rPr 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2400" b="1" dirty="0" smtClean="0">
                <a:ln w="22225">
                  <a:solidFill>
                    <a:srgbClr val="580000"/>
                  </a:solidFill>
                  <a:prstDash val="solid"/>
                </a:ln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✗</a:t>
            </a:r>
            <a:endParaRPr lang="en-US" sz="2400" dirty="0" smtClean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View over constant data</a:t>
            </a:r>
          </a:p>
          <a:p>
            <a:pPr marL="0" lvl="0" indent="0">
              <a:buNone/>
            </a:pPr>
            <a:r>
              <a:rPr lang="en-US" altLang="en-US" sz="2400" dirty="0" smtClean="0">
                <a:solidFill>
                  <a:srgbClr val="2B91A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en-US" sz="2400" dirty="0" err="1" smtClean="0">
                <a:solidFill>
                  <a:srgbClr val="2B91A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array_view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altLang="en-US" sz="2400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en-US" sz="24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 view  ~  </a:t>
            </a:r>
            <a:r>
              <a:rPr lang="en-US" altLang="en-US" sz="2400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en-US" sz="24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 </a:t>
            </a:r>
            <a:r>
              <a:rPr lang="en-US" altLang="en-US" sz="24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endParaRPr lang="en-US" altLang="en-US" sz="2400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strike="sngStrike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view[0] = 42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2400" b="1" dirty="0" smtClean="0">
                <a:ln w="22225">
                  <a:solidFill>
                    <a:srgbClr val="580000"/>
                  </a:solidFill>
                  <a:prstDash val="solid"/>
                </a:ln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✗</a:t>
            </a:r>
            <a:endParaRPr lang="en-US" sz="2400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view = </a:t>
            </a:r>
            <a:r>
              <a:rPr lang="en-US" sz="24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another_view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2400" b="1" dirty="0">
                <a:ln w="222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✓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95497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operations – slice and section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87290"/>
            <a:ext cx="10515600" cy="485093"/>
          </a:xfrm>
        </p:spPr>
        <p:txBody>
          <a:bodyPr>
            <a:no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array_view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2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1&gt; slice </a:t>
            </a:r>
            <a:r>
              <a:rPr lang="en-US" sz="240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= </a:t>
            </a:r>
            <a:r>
              <a:rPr lang="en-US" sz="240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view[2];</a:t>
            </a:r>
            <a:endParaRPr lang="en-US" sz="1600" dirty="0">
              <a:solidFill>
                <a:prstClr val="black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3478939"/>
              </p:ext>
            </p:extLst>
          </p:nvPr>
        </p:nvGraphicFramePr>
        <p:xfrm>
          <a:off x="8195105" y="2772383"/>
          <a:ext cx="1897790" cy="175219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79558"/>
                <a:gridCol w="379558"/>
                <a:gridCol w="379558"/>
                <a:gridCol w="379558"/>
                <a:gridCol w="379558"/>
              </a:tblGrid>
              <a:tr h="350439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</a:tr>
              <a:tr h="350439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</a:tr>
              <a:tr h="350439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</a:tr>
              <a:tr h="350439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</a:tr>
              <a:tr h="350439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838200" y="1825625"/>
            <a:ext cx="8305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en-US" sz="24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auto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view = </a:t>
            </a:r>
            <a:r>
              <a:rPr lang="en-US" altLang="en-US" sz="2400" dirty="0" err="1">
                <a:solidFill>
                  <a:srgbClr val="2B91A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array_view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altLang="en-US" sz="24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2&gt;{{5, 5}, data};</a:t>
            </a:r>
            <a:endParaRPr lang="en-US" sz="2400" dirty="0">
              <a:solidFill>
                <a:srgbClr val="2B91AF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38200" y="2287290"/>
            <a:ext cx="10515600" cy="4850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auto</a:t>
            </a:r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slice </a:t>
            </a:r>
            <a:r>
              <a:rPr lang="en-US" sz="240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= </a:t>
            </a:r>
            <a:r>
              <a:rPr lang="en-US" sz="240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view[2];</a:t>
            </a:r>
            <a:endParaRPr lang="en-US" sz="1600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193087" y="3460127"/>
            <a:ext cx="1901825" cy="35083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 8"/>
          <p:cNvSpPr/>
          <p:nvPr/>
        </p:nvSpPr>
        <p:spPr>
          <a:xfrm flipV="1">
            <a:off x="3338864" y="2772383"/>
            <a:ext cx="4854223" cy="721061"/>
          </a:xfrm>
          <a:custGeom>
            <a:avLst/>
            <a:gdLst>
              <a:gd name="connsiteX0" fmla="*/ 0 w 4334934"/>
              <a:gd name="connsiteY0" fmla="*/ 0 h 525363"/>
              <a:gd name="connsiteX1" fmla="*/ 1219200 w 4334934"/>
              <a:gd name="connsiteY1" fmla="*/ 474134 h 525363"/>
              <a:gd name="connsiteX2" fmla="*/ 3251200 w 4334934"/>
              <a:gd name="connsiteY2" fmla="*/ 462845 h 525363"/>
              <a:gd name="connsiteX3" fmla="*/ 4334934 w 4334934"/>
              <a:gd name="connsiteY3" fmla="*/ 33867 h 525363"/>
              <a:gd name="connsiteX0" fmla="*/ 0 w 4294981"/>
              <a:gd name="connsiteY0" fmla="*/ 2010282 h 2028260"/>
              <a:gd name="connsiteX1" fmla="*/ 1179247 w 4294981"/>
              <a:gd name="connsiteY1" fmla="*/ 440267 h 2028260"/>
              <a:gd name="connsiteX2" fmla="*/ 3211247 w 4294981"/>
              <a:gd name="connsiteY2" fmla="*/ 428978 h 2028260"/>
              <a:gd name="connsiteX3" fmla="*/ 4294981 w 4294981"/>
              <a:gd name="connsiteY3" fmla="*/ 0 h 2028260"/>
              <a:gd name="connsiteX0" fmla="*/ 0 w 4294981"/>
              <a:gd name="connsiteY0" fmla="*/ 2010282 h 2010283"/>
              <a:gd name="connsiteX1" fmla="*/ 1179247 w 4294981"/>
              <a:gd name="connsiteY1" fmla="*/ 440267 h 2010283"/>
              <a:gd name="connsiteX2" fmla="*/ 3211247 w 4294981"/>
              <a:gd name="connsiteY2" fmla="*/ 428978 h 2010283"/>
              <a:gd name="connsiteX3" fmla="*/ 4294981 w 4294981"/>
              <a:gd name="connsiteY3" fmla="*/ 0 h 2010283"/>
              <a:gd name="connsiteX0" fmla="*/ 0 w 4294981"/>
              <a:gd name="connsiteY0" fmla="*/ 1920102 h 1920102"/>
              <a:gd name="connsiteX1" fmla="*/ 1179247 w 4294981"/>
              <a:gd name="connsiteY1" fmla="*/ 440267 h 1920102"/>
              <a:gd name="connsiteX2" fmla="*/ 3211247 w 4294981"/>
              <a:gd name="connsiteY2" fmla="*/ 428978 h 1920102"/>
              <a:gd name="connsiteX3" fmla="*/ 4294981 w 4294981"/>
              <a:gd name="connsiteY3" fmla="*/ 0 h 1920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94981" h="1920102">
                <a:moveTo>
                  <a:pt x="0" y="1920102"/>
                </a:moveTo>
                <a:cubicBezTo>
                  <a:pt x="49004" y="1246827"/>
                  <a:pt x="644039" y="688788"/>
                  <a:pt x="1179247" y="440267"/>
                </a:cubicBezTo>
                <a:cubicBezTo>
                  <a:pt x="1714455" y="191746"/>
                  <a:pt x="2691958" y="502356"/>
                  <a:pt x="3211247" y="428978"/>
                </a:cubicBezTo>
                <a:cubicBezTo>
                  <a:pt x="3730536" y="355600"/>
                  <a:pt x="4012758" y="177800"/>
                  <a:pt x="4294981" y="0"/>
                </a:cubicBezTo>
              </a:path>
            </a:pathLst>
          </a:custGeom>
          <a:noFill/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838200" y="4761679"/>
            <a:ext cx="7830990" cy="46166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auto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 section = 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view.section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({1, 2}, {3, 2}); </a:t>
            </a: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943799" y="3109288"/>
            <a:ext cx="764645" cy="105631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 11"/>
          <p:cNvSpPr/>
          <p:nvPr/>
        </p:nvSpPr>
        <p:spPr>
          <a:xfrm flipV="1">
            <a:off x="3536419" y="3175181"/>
            <a:ext cx="5407379" cy="1684214"/>
          </a:xfrm>
          <a:custGeom>
            <a:avLst/>
            <a:gdLst>
              <a:gd name="connsiteX0" fmla="*/ 0 w 4334934"/>
              <a:gd name="connsiteY0" fmla="*/ 0 h 525363"/>
              <a:gd name="connsiteX1" fmla="*/ 1219200 w 4334934"/>
              <a:gd name="connsiteY1" fmla="*/ 474134 h 525363"/>
              <a:gd name="connsiteX2" fmla="*/ 3251200 w 4334934"/>
              <a:gd name="connsiteY2" fmla="*/ 462845 h 525363"/>
              <a:gd name="connsiteX3" fmla="*/ 4334934 w 4334934"/>
              <a:gd name="connsiteY3" fmla="*/ 33867 h 525363"/>
              <a:gd name="connsiteX0" fmla="*/ 0 w 4294981"/>
              <a:gd name="connsiteY0" fmla="*/ 2010282 h 2028260"/>
              <a:gd name="connsiteX1" fmla="*/ 1179247 w 4294981"/>
              <a:gd name="connsiteY1" fmla="*/ 440267 h 2028260"/>
              <a:gd name="connsiteX2" fmla="*/ 3211247 w 4294981"/>
              <a:gd name="connsiteY2" fmla="*/ 428978 h 2028260"/>
              <a:gd name="connsiteX3" fmla="*/ 4294981 w 4294981"/>
              <a:gd name="connsiteY3" fmla="*/ 0 h 2028260"/>
              <a:gd name="connsiteX0" fmla="*/ 0 w 4294981"/>
              <a:gd name="connsiteY0" fmla="*/ 2010282 h 2010283"/>
              <a:gd name="connsiteX1" fmla="*/ 1179247 w 4294981"/>
              <a:gd name="connsiteY1" fmla="*/ 440267 h 2010283"/>
              <a:gd name="connsiteX2" fmla="*/ 3211247 w 4294981"/>
              <a:gd name="connsiteY2" fmla="*/ 428978 h 2010283"/>
              <a:gd name="connsiteX3" fmla="*/ 4294981 w 4294981"/>
              <a:gd name="connsiteY3" fmla="*/ 0 h 2010283"/>
              <a:gd name="connsiteX0" fmla="*/ 0 w 4294981"/>
              <a:gd name="connsiteY0" fmla="*/ 1920102 h 1920102"/>
              <a:gd name="connsiteX1" fmla="*/ 1179247 w 4294981"/>
              <a:gd name="connsiteY1" fmla="*/ 440267 h 1920102"/>
              <a:gd name="connsiteX2" fmla="*/ 3211247 w 4294981"/>
              <a:gd name="connsiteY2" fmla="*/ 428978 h 1920102"/>
              <a:gd name="connsiteX3" fmla="*/ 4294981 w 4294981"/>
              <a:gd name="connsiteY3" fmla="*/ 0 h 1920102"/>
              <a:gd name="connsiteX0" fmla="*/ 0 w 4644572"/>
              <a:gd name="connsiteY0" fmla="*/ 67022 h 5141753"/>
              <a:gd name="connsiteX1" fmla="*/ 1528838 w 4644572"/>
              <a:gd name="connsiteY1" fmla="*/ 4779754 h 5141753"/>
              <a:gd name="connsiteX2" fmla="*/ 3560838 w 4644572"/>
              <a:gd name="connsiteY2" fmla="*/ 4768465 h 5141753"/>
              <a:gd name="connsiteX3" fmla="*/ 4644572 w 4644572"/>
              <a:gd name="connsiteY3" fmla="*/ 4339487 h 5141753"/>
              <a:gd name="connsiteX0" fmla="*/ 0 w 4644572"/>
              <a:gd name="connsiteY0" fmla="*/ 0 h 5074731"/>
              <a:gd name="connsiteX1" fmla="*/ 1528838 w 4644572"/>
              <a:gd name="connsiteY1" fmla="*/ 4712732 h 5074731"/>
              <a:gd name="connsiteX2" fmla="*/ 3560838 w 4644572"/>
              <a:gd name="connsiteY2" fmla="*/ 4701443 h 5074731"/>
              <a:gd name="connsiteX3" fmla="*/ 4644572 w 4644572"/>
              <a:gd name="connsiteY3" fmla="*/ 4272465 h 5074731"/>
              <a:gd name="connsiteX0" fmla="*/ 0 w 4784409"/>
              <a:gd name="connsiteY0" fmla="*/ 0 h 5300727"/>
              <a:gd name="connsiteX1" fmla="*/ 1668675 w 4784409"/>
              <a:gd name="connsiteY1" fmla="*/ 4923158 h 5300727"/>
              <a:gd name="connsiteX2" fmla="*/ 3700675 w 4784409"/>
              <a:gd name="connsiteY2" fmla="*/ 4911869 h 5300727"/>
              <a:gd name="connsiteX3" fmla="*/ 4784409 w 4784409"/>
              <a:gd name="connsiteY3" fmla="*/ 4482891 h 5300727"/>
              <a:gd name="connsiteX0" fmla="*/ 0 w 4784409"/>
              <a:gd name="connsiteY0" fmla="*/ 0 h 4916686"/>
              <a:gd name="connsiteX1" fmla="*/ 1149282 w 4784409"/>
              <a:gd name="connsiteY1" fmla="*/ 3390046 h 4916686"/>
              <a:gd name="connsiteX2" fmla="*/ 3700675 w 4784409"/>
              <a:gd name="connsiteY2" fmla="*/ 4911869 h 4916686"/>
              <a:gd name="connsiteX3" fmla="*/ 4784409 w 4784409"/>
              <a:gd name="connsiteY3" fmla="*/ 4482891 h 4916686"/>
              <a:gd name="connsiteX0" fmla="*/ 0 w 4784409"/>
              <a:gd name="connsiteY0" fmla="*/ 0 h 4482891"/>
              <a:gd name="connsiteX1" fmla="*/ 1149282 w 4784409"/>
              <a:gd name="connsiteY1" fmla="*/ 3390046 h 4482891"/>
              <a:gd name="connsiteX2" fmla="*/ 4784409 w 4784409"/>
              <a:gd name="connsiteY2" fmla="*/ 4482891 h 4482891"/>
              <a:gd name="connsiteX0" fmla="*/ 0 w 4784409"/>
              <a:gd name="connsiteY0" fmla="*/ 0 h 4482891"/>
              <a:gd name="connsiteX1" fmla="*/ 1798523 w 4784409"/>
              <a:gd name="connsiteY1" fmla="*/ 4021328 h 4482891"/>
              <a:gd name="connsiteX2" fmla="*/ 4784409 w 4784409"/>
              <a:gd name="connsiteY2" fmla="*/ 4482891 h 4482891"/>
              <a:gd name="connsiteX0" fmla="*/ 0 w 4784409"/>
              <a:gd name="connsiteY0" fmla="*/ 0 h 4579828"/>
              <a:gd name="connsiteX1" fmla="*/ 2477729 w 4784409"/>
              <a:gd name="connsiteY1" fmla="*/ 4231754 h 4579828"/>
              <a:gd name="connsiteX2" fmla="*/ 4784409 w 4784409"/>
              <a:gd name="connsiteY2" fmla="*/ 4482891 h 4579828"/>
              <a:gd name="connsiteX0" fmla="*/ 0 w 4784409"/>
              <a:gd name="connsiteY0" fmla="*/ 0 h 4482891"/>
              <a:gd name="connsiteX1" fmla="*/ 2178079 w 4784409"/>
              <a:gd name="connsiteY1" fmla="*/ 3720718 h 4482891"/>
              <a:gd name="connsiteX2" fmla="*/ 4784409 w 4784409"/>
              <a:gd name="connsiteY2" fmla="*/ 4482891 h 4482891"/>
              <a:gd name="connsiteX0" fmla="*/ 0 w 4784409"/>
              <a:gd name="connsiteY0" fmla="*/ 0 h 4484867"/>
              <a:gd name="connsiteX1" fmla="*/ 2178079 w 4784409"/>
              <a:gd name="connsiteY1" fmla="*/ 3720718 h 4484867"/>
              <a:gd name="connsiteX2" fmla="*/ 4784409 w 4784409"/>
              <a:gd name="connsiteY2" fmla="*/ 4482891 h 4484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84409" h="4484867">
                <a:moveTo>
                  <a:pt x="0" y="0"/>
                </a:moveTo>
                <a:cubicBezTo>
                  <a:pt x="118923" y="769654"/>
                  <a:pt x="1380678" y="2973570"/>
                  <a:pt x="2178079" y="3720718"/>
                </a:cubicBezTo>
                <a:cubicBezTo>
                  <a:pt x="2975480" y="4467866"/>
                  <a:pt x="4017104" y="4495702"/>
                  <a:pt x="4784409" y="4482891"/>
                </a:cubicBezTo>
              </a:path>
            </a:pathLst>
          </a:custGeom>
          <a:noFill/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838200" y="4761679"/>
            <a:ext cx="11569193" cy="46166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rgbClr val="2B91A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strided_array_view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 2&gt; </a:t>
            </a:r>
            <a:r>
              <a:rPr lang="en-US" alt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section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= </a:t>
            </a:r>
            <a:r>
              <a:rPr lang="en-US" altLang="en-US" sz="24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view.section</a:t>
            </a:r>
            <a:r>
              <a:rPr lang="en-US" altLang="en-US" sz="2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({1, 2}, {3, 2}); </a:t>
            </a:r>
            <a:endParaRPr lang="en-US" altLang="en-US" sz="2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315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7" grpId="0"/>
      <p:bldP spid="7" grpId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2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Novel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bounds </a:t>
            </a:r>
            <a:r>
              <a:rPr lang="en-US" dirty="0"/>
              <a:t>and </a:t>
            </a:r>
            <a:r>
              <a:rPr lang="en-US" i="1" dirty="0"/>
              <a:t>index </a:t>
            </a:r>
            <a:r>
              <a:rPr lang="en-US" dirty="0" smtClean="0"/>
              <a:t>– defining </a:t>
            </a:r>
            <a:r>
              <a:rPr lang="en-US" dirty="0"/>
              <a:t>and addressing multidimensional discrete spaces. </a:t>
            </a:r>
          </a:p>
          <a:p>
            <a:r>
              <a:rPr lang="en-US" i="1" dirty="0" smtClean="0"/>
              <a:t>array_view </a:t>
            </a:r>
            <a:r>
              <a:rPr lang="en-US" dirty="0"/>
              <a:t>and </a:t>
            </a:r>
            <a:r>
              <a:rPr lang="en-US" i="1" dirty="0" err="1"/>
              <a:t>strided_array_view</a:t>
            </a:r>
            <a:r>
              <a:rPr lang="en-US" i="1" dirty="0"/>
              <a:t> </a:t>
            </a:r>
            <a:r>
              <a:rPr lang="en-US" dirty="0"/>
              <a:t>– multidimensional views on contiguous or strided memory </a:t>
            </a:r>
            <a:r>
              <a:rPr lang="en-US" dirty="0" smtClean="0"/>
              <a:t>ranges.</a:t>
            </a:r>
            <a:endParaRPr lang="en-US" dirty="0"/>
          </a:p>
          <a:p>
            <a:r>
              <a:rPr lang="en-US" i="1" dirty="0" err="1" smtClean="0"/>
              <a:t>bounds_iterator</a:t>
            </a:r>
            <a:r>
              <a:rPr lang="en-US" i="1" dirty="0" smtClean="0"/>
              <a:t> </a:t>
            </a:r>
            <a:r>
              <a:rPr lang="en-US" dirty="0"/>
              <a:t>– </a:t>
            </a:r>
            <a:r>
              <a:rPr lang="en-US" dirty="0" smtClean="0"/>
              <a:t>constant random access iterator over an imaginary space imposed by a </a:t>
            </a:r>
            <a:r>
              <a:rPr lang="en-US" i="1" dirty="0" smtClean="0"/>
              <a:t>bounds</a:t>
            </a:r>
            <a:r>
              <a:rPr lang="en-US" dirty="0" smtClean="0"/>
              <a:t> object, with an </a:t>
            </a:r>
            <a:r>
              <a:rPr lang="en-US" i="1" dirty="0" smtClean="0"/>
              <a:t>index</a:t>
            </a:r>
            <a:r>
              <a:rPr lang="en-US" dirty="0" smtClean="0"/>
              <a:t> as its value type.</a:t>
            </a:r>
          </a:p>
        </p:txBody>
      </p:sp>
    </p:spTree>
    <p:extLst>
      <p:ext uri="{BB962C8B-B14F-4D97-AF65-F5344CB8AC3E}">
        <p14:creationId xmlns:p14="http://schemas.microsoft.com/office/powerpoint/2010/main" val="683661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Towards the standardization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902553"/>
          </a:xfrm>
        </p:spPr>
        <p:txBody>
          <a:bodyPr>
            <a:normAutofit lnSpcReduction="10000"/>
          </a:bodyPr>
          <a:lstStyle/>
          <a:p>
            <a:r>
              <a:rPr lang="en-US" u="sng" dirty="0" smtClean="0"/>
              <a:t>N3851 – the introductory paper</a:t>
            </a:r>
          </a:p>
          <a:p>
            <a:pPr lvl="1"/>
            <a:r>
              <a:rPr lang="en-US" dirty="0" smtClean="0"/>
              <a:t>Presented to LEWG at the Issaquah meeting (February 2014)</a:t>
            </a:r>
          </a:p>
          <a:p>
            <a:pPr lvl="1"/>
            <a:r>
              <a:rPr lang="en-US" dirty="0" smtClean="0"/>
              <a:t>Consensus to prepare the wording for Arrays TS</a:t>
            </a:r>
          </a:p>
          <a:p>
            <a:pPr lvl="1"/>
            <a:endParaRPr lang="en-US" dirty="0"/>
          </a:p>
          <a:p>
            <a:r>
              <a:rPr lang="en-US" dirty="0" smtClean="0"/>
              <a:t>N3976 – the first formal wording paper</a:t>
            </a:r>
          </a:p>
          <a:p>
            <a:pPr lvl="1"/>
            <a:r>
              <a:rPr lang="en-US" dirty="0" smtClean="0"/>
              <a:t>Presented to LEWG at the </a:t>
            </a:r>
            <a:r>
              <a:rPr lang="en-US" dirty="0" err="1" smtClean="0"/>
              <a:t>Rapperswil</a:t>
            </a:r>
            <a:r>
              <a:rPr lang="en-US" dirty="0" smtClean="0"/>
              <a:t> meeting (June 2014)</a:t>
            </a:r>
          </a:p>
          <a:p>
            <a:pPr lvl="1"/>
            <a:r>
              <a:rPr lang="en-US" dirty="0" smtClean="0"/>
              <a:t>Some fixes and improvements in the wording requested</a:t>
            </a:r>
          </a:p>
          <a:p>
            <a:pPr lvl="1"/>
            <a:r>
              <a:rPr lang="en-US" dirty="0" smtClean="0"/>
              <a:t>Consensus to forward the wording to Fundamentals v2 TS</a:t>
            </a:r>
          </a:p>
          <a:p>
            <a:pPr lvl="1"/>
            <a:endParaRPr lang="en-US" dirty="0"/>
          </a:p>
          <a:p>
            <a:r>
              <a:rPr lang="en-US" u="sng" dirty="0" smtClean="0"/>
              <a:t>N4087 – the latest formal wording paper</a:t>
            </a:r>
          </a:p>
          <a:p>
            <a:pPr lvl="1"/>
            <a:r>
              <a:rPr lang="en-US" dirty="0" smtClean="0"/>
              <a:t>To be presented to LWG at the Urbana-Champaign meeting (November 2014)</a:t>
            </a:r>
          </a:p>
          <a:p>
            <a:pPr lvl="1"/>
            <a:r>
              <a:rPr lang="en-US" dirty="0" smtClean="0"/>
              <a:t>Hoping to have it accepted for Fundamentals v2 TS </a:t>
            </a:r>
            <a:r>
              <a:rPr lang="en-US" dirty="0" smtClean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888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extensions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67086"/>
          </a:xfrm>
        </p:spPr>
        <p:txBody>
          <a:bodyPr/>
          <a:lstStyle/>
          <a:p>
            <a:r>
              <a:rPr lang="en-US" i="1" dirty="0" err="1"/>
              <a:t>array_view</a:t>
            </a:r>
            <a:r>
              <a:rPr lang="en-US" dirty="0"/>
              <a:t> with a fixed size, driven by increased type safety and potential optimization opportunities:</a:t>
            </a:r>
            <a:br>
              <a:rPr lang="en-US" dirty="0"/>
            </a:b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fixed_array_view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&lt;int, 1, 2, 4&gt;{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}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≈ array_view&lt;int, 3&gt;{ {1, 2, 4},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}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Explicit column-major/row-major switch on </a:t>
            </a:r>
            <a:r>
              <a:rPr lang="en-US" i="1" dirty="0" err="1"/>
              <a:t>array_view</a:t>
            </a:r>
            <a:r>
              <a:rPr lang="en-US" dirty="0"/>
              <a:t>, driven by the desire for Fortran interop</a:t>
            </a:r>
            <a:endParaRPr lang="en-US" i="1" dirty="0"/>
          </a:p>
          <a:p>
            <a:endParaRPr lang="en-US" i="1" dirty="0"/>
          </a:p>
          <a:p>
            <a:r>
              <a:rPr lang="en-US" dirty="0"/>
              <a:t>Parameterized traversal order for </a:t>
            </a:r>
            <a:r>
              <a:rPr lang="en-US" i="1" dirty="0" err="1"/>
              <a:t>bounds_iterator</a:t>
            </a:r>
            <a:r>
              <a:rPr lang="en-US" dirty="0"/>
              <a:t> </a:t>
            </a:r>
            <a:r>
              <a:rPr lang="en-US" smtClean="0"/>
              <a:t>– </a:t>
            </a:r>
            <a:r>
              <a:rPr lang="en-US" smtClean="0"/>
              <a:t>column</a:t>
            </a:r>
            <a:r>
              <a:rPr lang="en-US" smtClean="0"/>
              <a:t>-major</a:t>
            </a:r>
            <a:r>
              <a:rPr lang="en-US" dirty="0"/>
              <a:t>, Morton order, Hilbert curve, …</a:t>
            </a:r>
          </a:p>
        </p:txBody>
      </p:sp>
    </p:spTree>
    <p:extLst>
      <p:ext uri="{BB962C8B-B14F-4D97-AF65-F5344CB8AC3E}">
        <p14:creationId xmlns:p14="http://schemas.microsoft.com/office/powerpoint/2010/main" val="2153449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3773" y="1034334"/>
            <a:ext cx="10515600" cy="4351338"/>
          </a:xfrm>
        </p:spPr>
        <p:txBody>
          <a:bodyPr anchor="ctr"/>
          <a:lstStyle/>
          <a:p>
            <a:pPr marL="0" indent="0" algn="ctr">
              <a:buNone/>
            </a:pPr>
            <a:r>
              <a:rPr lang="en-US" sz="4800" dirty="0"/>
              <a:t>Our proof-of-concept is available at:</a:t>
            </a:r>
            <a:endParaRPr lang="en-US" sz="4800" dirty="0" smtClean="0">
              <a:hlinkClick r:id="rId3"/>
            </a:endParaRPr>
          </a:p>
          <a:p>
            <a:pPr marL="0" indent="0" algn="ctr">
              <a:buNone/>
            </a:pPr>
            <a:endParaRPr lang="en-US" sz="4800" dirty="0" smtClean="0">
              <a:hlinkClick r:id="rId3"/>
            </a:endParaRPr>
          </a:p>
          <a:p>
            <a:pPr marL="0" indent="0" algn="ctr">
              <a:buNone/>
            </a:pPr>
            <a:r>
              <a:rPr lang="en-US" sz="4800" dirty="0">
                <a:hlinkClick r:id="rId3"/>
              </a:rPr>
              <a:t>http://parallelstl.codeplex.com</a:t>
            </a:r>
            <a:endParaRPr lang="en-US" sz="4800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#include &lt;experimental/</a:t>
            </a:r>
            <a:r>
              <a:rPr lang="en-US" dirty="0" err="1" smtClean="0"/>
              <a:t>array_view</a:t>
            </a:r>
            <a:r>
              <a:rPr lang="en-US" dirty="0" smtClean="0"/>
              <a:t>&gt;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034490" y="5385672"/>
            <a:ext cx="39741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include/experimental/</a:t>
            </a:r>
            <a:r>
              <a:rPr lang="en-US" dirty="0" err="1" smtClean="0"/>
              <a:t>impl</a:t>
            </a:r>
            <a:r>
              <a:rPr lang="en-US" dirty="0" smtClean="0"/>
              <a:t>/</a:t>
            </a:r>
            <a:r>
              <a:rPr lang="en-US" dirty="0" err="1" smtClean="0"/>
              <a:t>array_view.h</a:t>
            </a:r>
            <a:endParaRPr lang="en-US" dirty="0" smtClean="0"/>
          </a:p>
          <a:p>
            <a:r>
              <a:rPr lang="en-US" dirty="0" smtClean="0"/>
              <a:t>include/experimental/</a:t>
            </a:r>
            <a:r>
              <a:rPr lang="en-US" dirty="0" err="1" smtClean="0"/>
              <a:t>impl</a:t>
            </a:r>
            <a:r>
              <a:rPr lang="en-US" dirty="0" smtClean="0"/>
              <a:t>/</a:t>
            </a:r>
            <a:r>
              <a:rPr lang="en-US" dirty="0" err="1" smtClean="0"/>
              <a:t>coordinate.h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114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4825" y="0"/>
            <a:ext cx="3648740" cy="2250484"/>
          </a:xfrm>
        </p:spPr>
        <p:txBody>
          <a:bodyPr>
            <a:normAutofit/>
          </a:bodyPr>
          <a:lstStyle/>
          <a:p>
            <a:pPr algn="ctr"/>
            <a:r>
              <a:rPr lang="en-US" sz="8000" b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Q&amp;A</a:t>
            </a:r>
            <a:endParaRPr lang="en-US" sz="8000" b="1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glow rad="139700">
                  <a:schemeClr val="accent6">
                    <a:satMod val="175000"/>
                    <a:alpha val="40000"/>
                  </a:schemeClr>
                </a:glow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77188" y="3094230"/>
            <a:ext cx="2313454" cy="2646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00" dirty="0">
                <a:solidFill>
                  <a:schemeClr val="accent6">
                    <a:lumMod val="50000"/>
                  </a:schemeClr>
                </a:solidFill>
              </a:rPr>
              <a:t>🙋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560641" y="2726976"/>
            <a:ext cx="2313454" cy="2646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00" dirty="0">
                <a:solidFill>
                  <a:schemeClr val="accent6">
                    <a:lumMod val="50000"/>
                  </a:schemeClr>
                </a:solidFill>
              </a:rPr>
              <a:t>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40096" y="5112244"/>
            <a:ext cx="39545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lukaszme@microsoft.com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24149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730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bounds</a:t>
            </a:r>
            <a:r>
              <a:rPr lang="en-US" dirty="0" smtClean="0"/>
              <a:t> and </a:t>
            </a:r>
            <a:r>
              <a:rPr lang="en-US" i="1" dirty="0" smtClean="0"/>
              <a:t>index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i="1" dirty="0" smtClean="0"/>
              <a:t>index&lt;N&gt;</a:t>
            </a:r>
            <a:r>
              <a:rPr lang="en-US" dirty="0" smtClean="0"/>
              <a:t> = N-dimensional vector</a:t>
            </a:r>
          </a:p>
          <a:p>
            <a:pPr marL="0" indent="0">
              <a:buNone/>
            </a:pPr>
            <a:r>
              <a:rPr lang="en-US" i="1" dirty="0" smtClean="0"/>
              <a:t>bounds&lt;N&gt;</a:t>
            </a:r>
            <a:r>
              <a:rPr lang="en-US" dirty="0" smtClean="0"/>
              <a:t> = N-dim axis-aligned rectangle with the minimum point at </a:t>
            </a:r>
            <a:r>
              <a:rPr lang="en-US" b="1" dirty="0" smtClean="0"/>
              <a:t>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                   ≈ </a:t>
            </a:r>
            <a:r>
              <a:rPr lang="en-US" i="1" dirty="0" smtClean="0"/>
              <a:t>maximum point of such rectangle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3814401"/>
              </p:ext>
            </p:extLst>
          </p:nvPr>
        </p:nvGraphicFramePr>
        <p:xfrm>
          <a:off x="3968222" y="3610476"/>
          <a:ext cx="3416022" cy="280351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79558"/>
                <a:gridCol w="379558"/>
                <a:gridCol w="379558"/>
                <a:gridCol w="379558"/>
                <a:gridCol w="379558"/>
                <a:gridCol w="379558"/>
                <a:gridCol w="379558"/>
                <a:gridCol w="379558"/>
                <a:gridCol w="379558"/>
              </a:tblGrid>
              <a:tr h="350439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439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439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439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439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439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439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439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cxnSp>
        <p:nvCxnSpPr>
          <p:cNvPr id="7" name="Straight Arrow Connector 6"/>
          <p:cNvCxnSpPr/>
          <p:nvPr/>
        </p:nvCxnSpPr>
        <p:spPr>
          <a:xfrm flipV="1">
            <a:off x="4731685" y="3499339"/>
            <a:ext cx="0" cy="288798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908725" y="5709139"/>
            <a:ext cx="3570844" cy="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6579109" y="4270369"/>
            <a:ext cx="83820" cy="83820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372580" y="4315923"/>
            <a:ext cx="14494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/>
              <a:t>bounds</a:t>
            </a:r>
            <a:r>
              <a:rPr lang="en-US" sz="1400" dirty="0" smtClean="0"/>
              <a:t>&lt;2&gt;{ 5, 4 }</a:t>
            </a:r>
            <a:endParaRPr lang="en-US" sz="1400" i="1" dirty="0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4731685" y="4663770"/>
            <a:ext cx="372904" cy="1040607"/>
          </a:xfrm>
          <a:prstGeom prst="straightConnector1">
            <a:avLst/>
          </a:prstGeom>
          <a:ln w="34925" cap="rnd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961919" y="4975042"/>
            <a:ext cx="13031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/>
              <a:t>index</a:t>
            </a:r>
            <a:r>
              <a:rPr lang="en-US" sz="1400" dirty="0" smtClean="0"/>
              <a:t>&lt;2&gt;{ 1, 3 }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3183657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bounds</a:t>
            </a:r>
            <a:r>
              <a:rPr lang="en-US" dirty="0"/>
              <a:t> and </a:t>
            </a:r>
            <a:r>
              <a:rPr lang="en-US" i="1" dirty="0" smtClean="0"/>
              <a:t>index </a:t>
            </a:r>
            <a:r>
              <a:rPr lang="en-US" dirty="0" smtClean="0"/>
              <a:t>– basic usage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indent="0">
              <a:spcBef>
                <a:spcPts val="400"/>
              </a:spcBef>
              <a:spcAft>
                <a:spcPts val="500"/>
              </a:spcAft>
              <a:buNone/>
            </a:pPr>
            <a:r>
              <a:rPr lang="en-US" sz="2400" noProof="1" smtClean="0">
                <a:solidFill>
                  <a:srgbClr val="0000FF"/>
                </a:solidFill>
                <a:latin typeface="Consolas" panose="020B0609020204030204" pitchFamily="49" charset="0"/>
                <a:ea typeface="Calibri" panose="020F0502020204030204" pitchFamily="34" charset="0"/>
              </a:rPr>
              <a:t>auto </a:t>
            </a:r>
            <a:r>
              <a:rPr lang="en-US" sz="2400" noProof="1" smtClean="0">
                <a:latin typeface="Consolas" panose="020B0609020204030204" pitchFamily="49" charset="0"/>
                <a:ea typeface="Calibri" panose="020F0502020204030204" pitchFamily="34" charset="0"/>
              </a:rPr>
              <a:t>bnd = </a:t>
            </a:r>
            <a:r>
              <a:rPr lang="en-US" sz="2400" noProof="1" smtClean="0">
                <a:solidFill>
                  <a:srgbClr val="2B91AF"/>
                </a:solidFill>
                <a:latin typeface="Consolas" panose="020B0609020204030204" pitchFamily="49" charset="0"/>
                <a:ea typeface="Calibri" panose="020F0502020204030204" pitchFamily="34" charset="0"/>
              </a:rPr>
              <a:t>bounds</a:t>
            </a:r>
            <a:r>
              <a:rPr lang="en-US" sz="2400" noProof="1" smtClean="0">
                <a:latin typeface="Consolas" panose="020B0609020204030204" pitchFamily="49" charset="0"/>
                <a:ea typeface="Calibri" panose="020F0502020204030204" pitchFamily="34" charset="0"/>
              </a:rPr>
              <a:t>&lt;3&gt;{ 3, 1, 4 };</a:t>
            </a:r>
            <a:br>
              <a:rPr lang="en-US" sz="2400" noProof="1" smtClean="0">
                <a:latin typeface="Consolas" panose="020B0609020204030204" pitchFamily="49" charset="0"/>
                <a:ea typeface="Calibri" panose="020F0502020204030204" pitchFamily="34" charset="0"/>
              </a:rPr>
            </a:br>
            <a:r>
              <a:rPr lang="en-US" sz="2400" noProof="1" smtClean="0">
                <a:solidFill>
                  <a:srgbClr val="0000FF"/>
                </a:solidFill>
                <a:latin typeface="Consolas" panose="020B0609020204030204" pitchFamily="49" charset="0"/>
                <a:ea typeface="Calibri" panose="020F0502020204030204" pitchFamily="34" charset="0"/>
              </a:rPr>
              <a:t>auto </a:t>
            </a:r>
            <a:r>
              <a:rPr lang="en-US" sz="2400" noProof="1" smtClean="0">
                <a:latin typeface="Consolas" panose="020B0609020204030204" pitchFamily="49" charset="0"/>
                <a:ea typeface="Calibri" panose="020F0502020204030204" pitchFamily="34" charset="0"/>
              </a:rPr>
              <a:t>idx = </a:t>
            </a:r>
            <a:r>
              <a:rPr lang="en-US" sz="2400" noProof="1" smtClean="0">
                <a:solidFill>
                  <a:srgbClr val="2B91AF"/>
                </a:solidFill>
                <a:latin typeface="Consolas" panose="020B0609020204030204" pitchFamily="49" charset="0"/>
                <a:ea typeface="Calibri" panose="020F0502020204030204" pitchFamily="34" charset="0"/>
              </a:rPr>
              <a:t>index</a:t>
            </a:r>
            <a:r>
              <a:rPr lang="en-US" sz="2400" noProof="1" smtClean="0">
                <a:latin typeface="Consolas" panose="020B0609020204030204" pitchFamily="49" charset="0"/>
                <a:ea typeface="Calibri" panose="020F0502020204030204" pitchFamily="34" charset="0"/>
              </a:rPr>
              <a:t>&lt;3&gt;{ 2, -1, 0 };</a:t>
            </a:r>
            <a:br>
              <a:rPr lang="en-US" sz="2400" noProof="1" smtClean="0">
                <a:latin typeface="Consolas" panose="020B0609020204030204" pitchFamily="49" charset="0"/>
                <a:ea typeface="Calibri" panose="020F0502020204030204" pitchFamily="34" charset="0"/>
              </a:rPr>
            </a:br>
            <a:r>
              <a:rPr lang="en-US" sz="2400" noProof="1" smtClean="0">
                <a:latin typeface="Consolas" panose="020B0609020204030204" pitchFamily="49" charset="0"/>
                <a:ea typeface="Calibri" panose="020F0502020204030204" pitchFamily="34" charset="0"/>
              </a:rPr>
              <a:t/>
            </a:r>
            <a:br>
              <a:rPr lang="en-US" sz="2400" noProof="1" smtClean="0">
                <a:latin typeface="Consolas" panose="020B0609020204030204" pitchFamily="49" charset="0"/>
                <a:ea typeface="Calibri" panose="020F0502020204030204" pitchFamily="34" charset="0"/>
              </a:rPr>
            </a:br>
            <a:r>
              <a:rPr lang="en-US" sz="2400" noProof="1" smtClean="0">
                <a:solidFill>
                  <a:srgbClr val="2B91AF"/>
                </a:solidFill>
                <a:latin typeface="Consolas" panose="020B0609020204030204" pitchFamily="49" charset="0"/>
                <a:ea typeface="Calibri" panose="020F0502020204030204" pitchFamily="34" charset="0"/>
              </a:rPr>
              <a:t>bounds</a:t>
            </a:r>
            <a:r>
              <a:rPr lang="en-US" sz="2400" noProof="1" smtClean="0">
                <a:latin typeface="Consolas" panose="020B0609020204030204" pitchFamily="49" charset="0"/>
                <a:ea typeface="Calibri" panose="020F0502020204030204" pitchFamily="34" charset="0"/>
              </a:rPr>
              <a:t>&lt;3&gt; bnd2 = bnd + idx;  </a:t>
            </a:r>
            <a:r>
              <a:rPr lang="en-US" sz="2400" noProof="1" smtClean="0">
                <a:solidFill>
                  <a:srgbClr val="008000"/>
                </a:solidFill>
                <a:latin typeface="Consolas" panose="020B0609020204030204" pitchFamily="49" charset="0"/>
                <a:ea typeface="Calibri" panose="020F0502020204030204" pitchFamily="34" charset="0"/>
              </a:rPr>
              <a:t>// bnd2 is { 5, 0, 4 }</a:t>
            </a:r>
            <a:br>
              <a:rPr lang="en-US" sz="2400" noProof="1" smtClean="0">
                <a:solidFill>
                  <a:srgbClr val="008000"/>
                </a:solidFill>
                <a:latin typeface="Consolas" panose="020B0609020204030204" pitchFamily="49" charset="0"/>
                <a:ea typeface="Calibri" panose="020F0502020204030204" pitchFamily="34" charset="0"/>
              </a:rPr>
            </a:br>
            <a:r>
              <a:rPr lang="en-US" sz="2400" noProof="1" smtClean="0">
                <a:latin typeface="Consolas" panose="020B0609020204030204" pitchFamily="49" charset="0"/>
                <a:ea typeface="Calibri" panose="020F0502020204030204" pitchFamily="34" charset="0"/>
              </a:rPr>
              <a:t>bnd2 -= idx;                 </a:t>
            </a:r>
            <a:r>
              <a:rPr lang="en-US" sz="2400" noProof="1" smtClean="0">
                <a:solidFill>
                  <a:srgbClr val="008000"/>
                </a:solidFill>
                <a:latin typeface="Consolas" panose="020B0609020204030204" pitchFamily="49" charset="0"/>
                <a:ea typeface="Calibri" panose="020F0502020204030204" pitchFamily="34" charset="0"/>
              </a:rPr>
              <a:t>// bnd2 is { 3, 1, 4 }</a:t>
            </a:r>
            <a:br>
              <a:rPr lang="en-US" sz="2400" noProof="1" smtClean="0">
                <a:solidFill>
                  <a:srgbClr val="008000"/>
                </a:solidFill>
                <a:latin typeface="Consolas" panose="020B0609020204030204" pitchFamily="49" charset="0"/>
                <a:ea typeface="Calibri" panose="020F0502020204030204" pitchFamily="34" charset="0"/>
              </a:rPr>
            </a:br>
            <a:r>
              <a:rPr lang="en-US" sz="2400" noProof="1" smtClean="0">
                <a:solidFill>
                  <a:srgbClr val="008000"/>
                </a:solidFill>
                <a:latin typeface="Consolas" panose="020B0609020204030204" pitchFamily="49" charset="0"/>
                <a:ea typeface="Calibri" panose="020F0502020204030204" pitchFamily="34" charset="0"/>
              </a:rPr>
              <a:t/>
            </a:r>
            <a:br>
              <a:rPr lang="en-US" sz="2400" noProof="1" smtClean="0">
                <a:solidFill>
                  <a:srgbClr val="008000"/>
                </a:solidFill>
                <a:latin typeface="Consolas" panose="020B0609020204030204" pitchFamily="49" charset="0"/>
                <a:ea typeface="Calibri" panose="020F0502020204030204" pitchFamily="34" charset="0"/>
              </a:rPr>
            </a:br>
            <a:r>
              <a:rPr lang="en-US" sz="2400" noProof="1" smtClean="0">
                <a:solidFill>
                  <a:srgbClr val="0000FF"/>
                </a:solidFill>
                <a:latin typeface="Consolas" panose="020B0609020204030204" pitchFamily="49" charset="0"/>
                <a:ea typeface="Calibri" panose="020F0502020204030204" pitchFamily="34" charset="0"/>
              </a:rPr>
              <a:t>auto </a:t>
            </a:r>
            <a:r>
              <a:rPr lang="en-US" sz="2400" noProof="1" smtClean="0">
                <a:latin typeface="Consolas" panose="020B0609020204030204" pitchFamily="49" charset="0"/>
                <a:ea typeface="Calibri" panose="020F0502020204030204" pitchFamily="34" charset="0"/>
              </a:rPr>
              <a:t>v1 = idx[0];   </a:t>
            </a:r>
            <a:r>
              <a:rPr lang="en-US" sz="2400" noProof="1" smtClean="0">
                <a:solidFill>
                  <a:srgbClr val="008000"/>
                </a:solidFill>
                <a:latin typeface="Consolas" panose="020B0609020204030204" pitchFamily="49" charset="0"/>
                <a:ea typeface="Calibri" panose="020F0502020204030204" pitchFamily="34" charset="0"/>
              </a:rPr>
              <a:t>// v1 is 2</a:t>
            </a:r>
            <a:r>
              <a:rPr lang="en-US" sz="2400" noProof="1" smtClean="0"/>
              <a:t/>
            </a:r>
            <a:br>
              <a:rPr lang="en-US" sz="2400" noProof="1" smtClean="0"/>
            </a:br>
            <a:r>
              <a:rPr lang="en-US" sz="2400" noProof="1" smtClean="0">
                <a:latin typeface="Consolas" panose="020B0609020204030204" pitchFamily="49" charset="0"/>
              </a:rPr>
              <a:t/>
            </a:r>
            <a:br>
              <a:rPr lang="en-US" sz="2400" noProof="1" smtClean="0">
                <a:latin typeface="Consolas" panose="020B0609020204030204" pitchFamily="49" charset="0"/>
              </a:rPr>
            </a:br>
            <a:r>
              <a:rPr lang="en-US" sz="2400" noProof="1" smtClean="0">
                <a:latin typeface="Consolas" panose="020B0609020204030204" pitchFamily="49" charset="0"/>
              </a:rPr>
              <a:t>bnd.contains(idx);</a:t>
            </a:r>
            <a:r>
              <a:rPr lang="en-US" sz="2400" noProof="1" smtClean="0">
                <a:latin typeface="Consolas" panose="020B0609020204030204" pitchFamily="49" charset="0"/>
                <a:ea typeface="Calibri" panose="020F0502020204030204" pitchFamily="34" charset="0"/>
              </a:rPr>
              <a:t>  </a:t>
            </a:r>
            <a:r>
              <a:rPr lang="en-US" sz="2400" noProof="1" smtClean="0">
                <a:solidFill>
                  <a:srgbClr val="008000"/>
                </a:solidFill>
                <a:latin typeface="Consolas" panose="020B0609020204030204" pitchFamily="49" charset="0"/>
                <a:ea typeface="Calibri" panose="020F0502020204030204" pitchFamily="34" charset="0"/>
              </a:rPr>
              <a:t>// -&gt; false</a:t>
            </a:r>
          </a:p>
          <a:p>
            <a:pPr marL="0" marR="0" indent="0">
              <a:spcBef>
                <a:spcPts val="400"/>
              </a:spcBef>
              <a:spcAft>
                <a:spcPts val="500"/>
              </a:spcAft>
              <a:buNone/>
            </a:pPr>
            <a:r>
              <a:rPr lang="en-US" sz="2400" noProof="1" smtClean="0">
                <a:latin typeface="Consolas" panose="020B0609020204030204" pitchFamily="49" charset="0"/>
              </a:rPr>
              <a:t>bnd.size();         </a:t>
            </a:r>
            <a:r>
              <a:rPr lang="en-US" sz="2400" noProof="1" smtClean="0">
                <a:solidFill>
                  <a:srgbClr val="008000"/>
                </a:solidFill>
                <a:latin typeface="Consolas" panose="020B0609020204030204" pitchFamily="49" charset="0"/>
                <a:ea typeface="Calibri" panose="020F0502020204030204" pitchFamily="34" charset="0"/>
              </a:rPr>
              <a:t>// </a:t>
            </a:r>
            <a:r>
              <a:rPr lang="en-US" sz="2400" noProof="1">
                <a:solidFill>
                  <a:srgbClr val="008000"/>
                </a:solidFill>
                <a:latin typeface="Consolas" panose="020B0609020204030204" pitchFamily="49" charset="0"/>
                <a:ea typeface="Calibri" panose="020F0502020204030204" pitchFamily="34" charset="0"/>
              </a:rPr>
              <a:t>-&gt; </a:t>
            </a:r>
            <a:r>
              <a:rPr lang="en-US" sz="2400" noProof="1" smtClean="0">
                <a:solidFill>
                  <a:srgbClr val="008000"/>
                </a:solidFill>
                <a:latin typeface="Consolas" panose="020B0609020204030204" pitchFamily="49" charset="0"/>
                <a:ea typeface="Calibri" panose="020F0502020204030204" pitchFamily="34" charset="0"/>
              </a:rPr>
              <a:t>3 * 1 * 4 = 12</a:t>
            </a:r>
            <a:endParaRPr lang="en-US" sz="2400" noProof="1" smtClean="0"/>
          </a:p>
        </p:txBody>
      </p:sp>
    </p:spTree>
    <p:extLst>
      <p:ext uri="{BB962C8B-B14F-4D97-AF65-F5344CB8AC3E}">
        <p14:creationId xmlns:p14="http://schemas.microsoft.com/office/powerpoint/2010/main" val="1079704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bounds</a:t>
            </a:r>
            <a:r>
              <a:rPr lang="en-US" dirty="0"/>
              <a:t> and </a:t>
            </a:r>
            <a:r>
              <a:rPr lang="en-US" i="1" dirty="0" smtClean="0"/>
              <a:t>index </a:t>
            </a:r>
            <a:r>
              <a:rPr lang="en-US" dirty="0" smtClean="0"/>
              <a:t>– difference in arithmetic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5698622"/>
              </p:ext>
            </p:extLst>
          </p:nvPr>
        </p:nvGraphicFramePr>
        <p:xfrm>
          <a:off x="1098112" y="1505299"/>
          <a:ext cx="10035462" cy="49256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17731"/>
                <a:gridCol w="5017731"/>
              </a:tblGrid>
              <a:tr h="30142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bounds&lt;N&gt;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index&lt;N&gt;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56332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bounds&lt;N&gt; ⊙ index&lt;N&gt;  →  bounds&lt;N&gt;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	+  −  +=  −=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index&lt;N&gt; ⊙ bounds&lt;N&gt;  →  bounds&lt;N&gt;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	+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index&lt;N&gt; ⊙ index&lt;N&gt;  →  index&lt;N&gt;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	+  +=  −  −=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87879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bounds&lt;N&gt; ⊙ arithmetic type →  bounds&lt;N&gt;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	* /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	*=  /=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arithmetic type ⊙ bounds&lt;N&gt; →  bounds&lt;N&gt;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	*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index&lt;N&gt; ⊙ arithmetic type  →  index&lt;N&gt;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	*  / 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	*=  /=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arithmetic type ⊙ index&lt;N&gt; →  index&lt;N&gt;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	*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18210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⊙ index&lt;N&gt;  →  index&lt;N&gt;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	+  − 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	++  −− </a:t>
                      </a:r>
                      <a:r>
                        <a:rPr lang="en-US" sz="1800" baseline="0" dirty="0" smtClean="0">
                          <a:effectLst/>
                        </a:rPr>
                        <a:t> </a:t>
                      </a:r>
                      <a:r>
                        <a:rPr lang="en-US" sz="1800" dirty="0" smtClean="0">
                          <a:effectLst/>
                        </a:rPr>
                        <a:t>(</a:t>
                      </a:r>
                      <a:r>
                        <a:rPr lang="en-US" sz="1800" dirty="0">
                          <a:effectLst/>
                        </a:rPr>
                        <a:t>for N = 1, and also post- variants)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6798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bounds</a:t>
            </a:r>
            <a:r>
              <a:rPr lang="en-US" dirty="0"/>
              <a:t> and </a:t>
            </a:r>
            <a:r>
              <a:rPr lang="en-US" i="1" dirty="0"/>
              <a:t>index </a:t>
            </a:r>
            <a:r>
              <a:rPr lang="en-US" dirty="0"/>
              <a:t>– </a:t>
            </a:r>
            <a:r>
              <a:rPr lang="en-US" dirty="0" smtClean="0"/>
              <a:t>difference in functionality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Only for</a:t>
            </a:r>
            <a:r>
              <a:rPr lang="en-US" b="1" dirty="0" smtClean="0"/>
              <a:t> </a:t>
            </a:r>
            <a:r>
              <a:rPr lang="en-US" i="1" dirty="0" smtClean="0"/>
              <a:t>bounds&lt;N&gt;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endParaRPr lang="en-US" b="1" i="1" dirty="0"/>
          </a:p>
          <a:p>
            <a:pPr marL="0" marR="0" indent="0">
              <a:spcBef>
                <a:spcPts val="400"/>
              </a:spcBef>
              <a:spcAft>
                <a:spcPts val="500"/>
              </a:spcAft>
              <a:buNone/>
            </a:pPr>
            <a:r>
              <a:rPr lang="en-US" sz="2400" dirty="0" err="1" smtClean="0">
                <a:solidFill>
                  <a:srgbClr val="000000"/>
                </a:solidFill>
                <a:latin typeface="Consolas" panose="020B0609020204030204" pitchFamily="49" charset="0"/>
                <a:ea typeface="Calibri" panose="020F0502020204030204" pitchFamily="34" charset="0"/>
              </a:rPr>
              <a:t>constexpr</a:t>
            </a:r>
            <a:r>
              <a:rPr lang="en-US" sz="2400" dirty="0" smtClean="0">
                <a:solidFill>
                  <a:srgbClr val="000000"/>
                </a:solidFill>
                <a:latin typeface="Consolas" panose="020B0609020204030204" pitchFamily="49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B91AF"/>
                </a:solidFill>
                <a:latin typeface="Consolas" panose="020B0609020204030204" pitchFamily="49" charset="0"/>
                <a:ea typeface="Calibri" panose="020F0502020204030204" pitchFamily="34" charset="0"/>
              </a:rPr>
              <a:t>size_type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  <a:ea typeface="Calibri" panose="020F0502020204030204" pitchFamily="34" charset="0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Consolas" panose="020B0609020204030204" pitchFamily="49" charset="0"/>
                <a:ea typeface="Calibri" panose="020F0502020204030204" pitchFamily="34" charset="0"/>
              </a:rPr>
              <a:t>size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  <a:ea typeface="Calibri" panose="020F0502020204030204" pitchFamily="34" charset="0"/>
              </a:rPr>
              <a:t>() </a:t>
            </a:r>
            <a:r>
              <a:rPr lang="en-US" sz="2400" dirty="0">
                <a:solidFill>
                  <a:srgbClr val="0000FF"/>
                </a:solidFill>
                <a:latin typeface="Consolas" panose="020B0609020204030204" pitchFamily="49" charset="0"/>
                <a:ea typeface="Calibri" panose="020F0502020204030204" pitchFamily="34" charset="0"/>
              </a:rPr>
              <a:t>const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  <a:ea typeface="Calibri" panose="020F0502020204030204" pitchFamily="34" charset="0"/>
              </a:rPr>
              <a:t> noexcept;</a:t>
            </a:r>
            <a:b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  <a:ea typeface="Calibri" panose="020F0502020204030204" pitchFamily="34" charset="0"/>
              </a:rPr>
            </a:br>
            <a:r>
              <a:rPr lang="en-US" sz="2400" dirty="0">
                <a:solidFill>
                  <a:srgbClr val="0000FF"/>
                </a:solidFill>
                <a:latin typeface="Consolas" panose="020B0609020204030204" pitchFamily="49" charset="0"/>
                <a:ea typeface="Calibri" panose="020F0502020204030204" pitchFamily="34" charset="0"/>
              </a:rPr>
              <a:t>bool</a:t>
            </a:r>
            <a:r>
              <a:rPr lang="en-US" sz="2400" dirty="0">
                <a:latin typeface="Consolas" panose="020B0609020204030204" pitchFamily="49" charset="0"/>
                <a:ea typeface="Calibri" panose="020F0502020204030204" pitchFamily="34" charset="0"/>
              </a:rPr>
              <a:t> </a:t>
            </a:r>
            <a:r>
              <a:rPr lang="en-US" sz="2400" dirty="0" smtClean="0">
                <a:latin typeface="Consolas" panose="020B0609020204030204" pitchFamily="49" charset="0"/>
                <a:ea typeface="Calibri" panose="020F0502020204030204" pitchFamily="34" charset="0"/>
              </a:rPr>
              <a:t>contains(</a:t>
            </a:r>
            <a:r>
              <a:rPr lang="en-US" sz="2400" dirty="0" smtClean="0">
                <a:solidFill>
                  <a:srgbClr val="0000FF"/>
                </a:solidFill>
                <a:latin typeface="Consolas" panose="020B0609020204030204" pitchFamily="49" charset="0"/>
                <a:ea typeface="Calibri" panose="020F0502020204030204" pitchFamily="34" charset="0"/>
              </a:rPr>
              <a:t>const</a:t>
            </a:r>
            <a:r>
              <a:rPr lang="en-US" sz="2400" dirty="0" smtClean="0">
                <a:latin typeface="Consolas" panose="020B0609020204030204" pitchFamily="49" charset="0"/>
                <a:ea typeface="Calibri" panose="020F0502020204030204" pitchFamily="34" charset="0"/>
              </a:rPr>
              <a:t> </a:t>
            </a:r>
            <a:r>
              <a:rPr lang="en-US" sz="2400" dirty="0">
                <a:solidFill>
                  <a:srgbClr val="2B91AF"/>
                </a:solidFill>
                <a:latin typeface="Consolas" panose="020B0609020204030204" pitchFamily="49" charset="0"/>
                <a:ea typeface="Calibri" panose="020F0502020204030204" pitchFamily="34" charset="0"/>
              </a:rPr>
              <a:t>index</a:t>
            </a:r>
            <a:r>
              <a:rPr lang="en-US" sz="2400" dirty="0">
                <a:latin typeface="Consolas" panose="020B0609020204030204" pitchFamily="49" charset="0"/>
                <a:ea typeface="Calibri" panose="020F0502020204030204" pitchFamily="34" charset="0"/>
              </a:rPr>
              <a:t>&lt;rank&gt;&amp; </a:t>
            </a:r>
            <a:r>
              <a:rPr lang="en-US" sz="2400" dirty="0" err="1">
                <a:latin typeface="Consolas" panose="020B0609020204030204" pitchFamily="49" charset="0"/>
                <a:ea typeface="Calibri" panose="020F0502020204030204" pitchFamily="34" charset="0"/>
              </a:rPr>
              <a:t>idx</a:t>
            </a:r>
            <a:r>
              <a:rPr lang="en-US" sz="2400" dirty="0">
                <a:latin typeface="Consolas" panose="020B0609020204030204" pitchFamily="49" charset="0"/>
                <a:ea typeface="Calibri" panose="020F0502020204030204" pitchFamily="34" charset="0"/>
              </a:rPr>
              <a:t>) </a:t>
            </a:r>
            <a:r>
              <a:rPr lang="en-US" sz="2400" dirty="0">
                <a:solidFill>
                  <a:srgbClr val="0000FF"/>
                </a:solidFill>
                <a:latin typeface="Consolas" panose="020B0609020204030204" pitchFamily="49" charset="0"/>
                <a:ea typeface="Calibri" panose="020F0502020204030204" pitchFamily="34" charset="0"/>
              </a:rPr>
              <a:t>const</a:t>
            </a:r>
            <a:r>
              <a:rPr lang="en-US" sz="2400" dirty="0">
                <a:latin typeface="Consolas" panose="020B0609020204030204" pitchFamily="49" charset="0"/>
                <a:ea typeface="Calibri" panose="020F0502020204030204" pitchFamily="34" charset="0"/>
              </a:rPr>
              <a:t> noexcept</a:t>
            </a:r>
            <a:r>
              <a:rPr lang="en-US" sz="2400" dirty="0" smtClean="0">
                <a:latin typeface="Consolas" panose="020B0609020204030204" pitchFamily="49" charset="0"/>
                <a:ea typeface="Calibri" panose="020F0502020204030204" pitchFamily="34" charset="0"/>
              </a:rPr>
              <a:t>;</a:t>
            </a:r>
          </a:p>
          <a:p>
            <a:pPr marL="0" marR="0" indent="0">
              <a:spcBef>
                <a:spcPts val="400"/>
              </a:spcBef>
              <a:spcAft>
                <a:spcPts val="500"/>
              </a:spcAft>
              <a:buNone/>
            </a:pPr>
            <a:r>
              <a:rPr lang="en-US" sz="2400" dirty="0">
                <a:latin typeface="Consolas" panose="020B0609020204030204" pitchFamily="49" charset="0"/>
                <a:ea typeface="Calibri" panose="020F0502020204030204" pitchFamily="34" charset="0"/>
              </a:rPr>
              <a:t/>
            </a:r>
            <a:br>
              <a:rPr lang="en-US" sz="2400" dirty="0">
                <a:latin typeface="Consolas" panose="020B0609020204030204" pitchFamily="49" charset="0"/>
                <a:ea typeface="Calibri" panose="020F0502020204030204" pitchFamily="34" charset="0"/>
              </a:rPr>
            </a:br>
            <a:r>
              <a:rPr lang="en-US" sz="2400" dirty="0" err="1">
                <a:solidFill>
                  <a:srgbClr val="2B91AF"/>
                </a:solidFill>
                <a:latin typeface="Consolas" panose="020B0609020204030204" pitchFamily="49" charset="0"/>
                <a:ea typeface="Calibri" panose="020F0502020204030204" pitchFamily="34" charset="0"/>
              </a:rPr>
              <a:t>bounds_iterator</a:t>
            </a:r>
            <a:r>
              <a:rPr lang="en-US" sz="2400" dirty="0">
                <a:latin typeface="Consolas" panose="020B0609020204030204" pitchFamily="49" charset="0"/>
                <a:ea typeface="Calibri" panose="020F0502020204030204" pitchFamily="34" charset="0"/>
              </a:rPr>
              <a:t>&lt;rank&gt; begin() </a:t>
            </a:r>
            <a:r>
              <a:rPr lang="en-US" sz="2400" dirty="0">
                <a:solidFill>
                  <a:srgbClr val="0000FF"/>
                </a:solidFill>
                <a:latin typeface="Consolas" panose="020B0609020204030204" pitchFamily="49" charset="0"/>
                <a:ea typeface="Calibri" panose="020F0502020204030204" pitchFamily="34" charset="0"/>
              </a:rPr>
              <a:t>const</a:t>
            </a:r>
            <a:r>
              <a:rPr lang="en-US" sz="2400" dirty="0">
                <a:latin typeface="Consolas" panose="020B0609020204030204" pitchFamily="49" charset="0"/>
                <a:ea typeface="Calibri" panose="020F0502020204030204" pitchFamily="34" charset="0"/>
              </a:rPr>
              <a:t> noexcept;</a:t>
            </a:r>
            <a:br>
              <a:rPr lang="en-US" sz="2400" dirty="0">
                <a:latin typeface="Consolas" panose="020B0609020204030204" pitchFamily="49" charset="0"/>
                <a:ea typeface="Calibri" panose="020F0502020204030204" pitchFamily="34" charset="0"/>
              </a:rPr>
            </a:br>
            <a:r>
              <a:rPr lang="en-US" sz="2400" dirty="0" err="1">
                <a:solidFill>
                  <a:srgbClr val="2B91AF"/>
                </a:solidFill>
                <a:latin typeface="Consolas" panose="020B0609020204030204" pitchFamily="49" charset="0"/>
                <a:ea typeface="Calibri" panose="020F0502020204030204" pitchFamily="34" charset="0"/>
              </a:rPr>
              <a:t>bounds_iterator</a:t>
            </a:r>
            <a:r>
              <a:rPr lang="en-US" sz="2400" dirty="0">
                <a:latin typeface="Consolas" panose="020B0609020204030204" pitchFamily="49" charset="0"/>
                <a:ea typeface="Calibri" panose="020F0502020204030204" pitchFamily="34" charset="0"/>
              </a:rPr>
              <a:t>&lt;rank&gt; end() </a:t>
            </a:r>
            <a:r>
              <a:rPr lang="en-US" sz="2400" dirty="0">
                <a:solidFill>
                  <a:srgbClr val="0000FF"/>
                </a:solidFill>
                <a:latin typeface="Consolas" panose="020B0609020204030204" pitchFamily="49" charset="0"/>
                <a:ea typeface="Calibri" panose="020F0502020204030204" pitchFamily="34" charset="0"/>
              </a:rPr>
              <a:t>const</a:t>
            </a:r>
            <a:r>
              <a:rPr lang="en-US" sz="2400" dirty="0">
                <a:latin typeface="Consolas" panose="020B0609020204030204" pitchFamily="49" charset="0"/>
                <a:ea typeface="Calibri" panose="020F0502020204030204" pitchFamily="34" charset="0"/>
              </a:rPr>
              <a:t> noexcept</a:t>
            </a:r>
            <a:r>
              <a:rPr lang="en-US" sz="2400" dirty="0" smtClean="0">
                <a:latin typeface="Consolas" panose="020B0609020204030204" pitchFamily="49" charset="0"/>
                <a:ea typeface="Calibri" panose="020F0502020204030204" pitchFamily="34" charset="0"/>
              </a:rPr>
              <a:t>;</a:t>
            </a:r>
            <a:endParaRPr lang="en-US" sz="2000" dirty="0">
              <a:latin typeface="Consolas" panose="020B0609020204030204" pitchFamily="49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097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bounds_iterator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Constant iterator over </a:t>
            </a:r>
            <a:r>
              <a:rPr lang="en-US" i="1" dirty="0" smtClean="0"/>
              <a:t>bounds&lt;N&gt;</a:t>
            </a:r>
            <a:r>
              <a:rPr lang="en-US" dirty="0" smtClean="0"/>
              <a:t> returning </a:t>
            </a:r>
            <a:r>
              <a:rPr lang="en-US" i="1" dirty="0" smtClean="0"/>
              <a:t>index&lt;N&gt;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auto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bnd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bounds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&lt;2&gt;{4, 10};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bounds_iterator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&lt;2&gt; it = begin(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bnd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index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&lt;2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idx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*it;  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</a:t>
            </a:r>
            <a:r>
              <a:rPr lang="en-US" dirty="0" err="1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idx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is {0, 0</a:t>
            </a:r>
            <a:r>
              <a:rPr lang="en-US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dirty="0">
              <a:solidFill>
                <a:srgbClr val="008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++it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idx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= *it;  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</a:t>
            </a:r>
            <a:r>
              <a:rPr lang="en-US" dirty="0" err="1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idx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is {0, 1}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it += 10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idx</a:t>
            </a:r>
            <a:r>
              <a:rPr lang="en-US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= *it;  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</a:t>
            </a:r>
            <a:r>
              <a:rPr lang="en-US" dirty="0" err="1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idx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is {1, 1}</a:t>
            </a:r>
            <a:endParaRPr lang="en-US" dirty="0"/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US" i="1" dirty="0" smtClean="0"/>
          </a:p>
        </p:txBody>
      </p:sp>
    </p:spTree>
    <p:extLst>
      <p:ext uri="{BB962C8B-B14F-4D97-AF65-F5344CB8AC3E}">
        <p14:creationId xmlns:p14="http://schemas.microsoft.com/office/powerpoint/2010/main" val="533507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bounds_iterator</a:t>
            </a:r>
            <a:r>
              <a:rPr lang="en-US" dirty="0" smtClean="0"/>
              <a:t> – linearization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38200" y="1690688"/>
            <a:ext cx="9096375" cy="75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Since </a:t>
            </a:r>
            <a:r>
              <a:rPr lang="en-US" sz="2000" i="1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bounds_iterator</a:t>
            </a: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provides a traversal over </a:t>
            </a:r>
            <a:r>
              <a:rPr lang="en-US" sz="20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Rank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-dimensional discrete space</a:t>
            </a:r>
            <a:r>
              <a:rPr lang="en-US" sz="2000" dirty="0"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defined by </a:t>
            </a:r>
            <a:r>
              <a:rPr lang="en-US" sz="2000" i="1" dirty="0" smtClean="0"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bounds</a:t>
            </a:r>
            <a:r>
              <a:rPr lang="en-US" sz="2000" dirty="0" smtClean="0"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is necessary to linearize the </a:t>
            </a:r>
            <a:r>
              <a:rPr lang="en-US" sz="2000" dirty="0" smtClean="0"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space.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4123429"/>
              </p:ext>
            </p:extLst>
          </p:nvPr>
        </p:nvGraphicFramePr>
        <p:xfrm>
          <a:off x="6096000" y="3714114"/>
          <a:ext cx="2222496" cy="1029971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555624"/>
                <a:gridCol w="555624"/>
                <a:gridCol w="555624"/>
                <a:gridCol w="555624"/>
              </a:tblGrid>
              <a:tr h="50334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52662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2733660"/>
              </p:ext>
            </p:extLst>
          </p:nvPr>
        </p:nvGraphicFramePr>
        <p:xfrm>
          <a:off x="2219325" y="3978275"/>
          <a:ext cx="2222496" cy="503344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555624"/>
                <a:gridCol w="555624"/>
                <a:gridCol w="555624"/>
                <a:gridCol w="555624"/>
              </a:tblGrid>
              <a:tr h="50334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cxnSp>
        <p:nvCxnSpPr>
          <p:cNvPr id="10" name="Straight Arrow Connector 9"/>
          <p:cNvCxnSpPr/>
          <p:nvPr/>
        </p:nvCxnSpPr>
        <p:spPr>
          <a:xfrm flipV="1">
            <a:off x="2600325" y="4229100"/>
            <a:ext cx="333375" cy="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3171825" y="4229100"/>
            <a:ext cx="333375" cy="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3743325" y="4229100"/>
            <a:ext cx="333375" cy="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6464296" y="4001495"/>
            <a:ext cx="333375" cy="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7045321" y="4001495"/>
            <a:ext cx="333375" cy="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7626346" y="4001494"/>
            <a:ext cx="333375" cy="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10800000" flipV="1">
            <a:off x="6276969" y="4229100"/>
            <a:ext cx="935039" cy="269392"/>
          </a:xfrm>
          <a:prstGeom prst="curvedConnector3">
            <a:avLst>
              <a:gd name="adj1" fmla="val 143718"/>
            </a:avLst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6464295" y="4498493"/>
            <a:ext cx="333375" cy="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7045321" y="4498493"/>
            <a:ext cx="333375" cy="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7616820" y="4498493"/>
            <a:ext cx="333375" cy="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16"/>
          <p:cNvCxnSpPr/>
          <p:nvPr/>
        </p:nvCxnSpPr>
        <p:spPr>
          <a:xfrm rot="10800000" flipV="1">
            <a:off x="7212009" y="4001494"/>
            <a:ext cx="976313" cy="227606"/>
          </a:xfrm>
          <a:prstGeom prst="curvedConnector3">
            <a:avLst>
              <a:gd name="adj1" fmla="val -28048"/>
            </a:avLst>
          </a:prstGeom>
          <a:ln w="3810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1753618" y="4664659"/>
            <a:ext cx="846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begin()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4076700" y="4664659"/>
            <a:ext cx="978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end() - 1</a:t>
            </a:r>
            <a:endParaRPr lang="en-US" dirty="0"/>
          </a:p>
        </p:txBody>
      </p:sp>
      <p:cxnSp>
        <p:nvCxnSpPr>
          <p:cNvPr id="39" name="Straight Arrow Connector 38"/>
          <p:cNvCxnSpPr>
            <a:stCxn id="36" idx="0"/>
          </p:cNvCxnSpPr>
          <p:nvPr/>
        </p:nvCxnSpPr>
        <p:spPr>
          <a:xfrm flipV="1">
            <a:off x="2176972" y="4363796"/>
            <a:ext cx="194752" cy="3008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7" idx="0"/>
          </p:cNvCxnSpPr>
          <p:nvPr/>
        </p:nvCxnSpPr>
        <p:spPr>
          <a:xfrm flipH="1" flipV="1">
            <a:off x="4343400" y="4372649"/>
            <a:ext cx="222377" cy="2920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5535165" y="3213826"/>
            <a:ext cx="846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begin()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7851902" y="4917897"/>
            <a:ext cx="978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end() - 1</a:t>
            </a:r>
            <a:endParaRPr lang="en-US" dirty="0"/>
          </a:p>
        </p:txBody>
      </p:sp>
      <p:cxnSp>
        <p:nvCxnSpPr>
          <p:cNvPr id="47" name="Straight Arrow Connector 46"/>
          <p:cNvCxnSpPr>
            <a:stCxn id="45" idx="2"/>
          </p:cNvCxnSpPr>
          <p:nvPr/>
        </p:nvCxnSpPr>
        <p:spPr>
          <a:xfrm>
            <a:off x="5958519" y="3583158"/>
            <a:ext cx="242256" cy="2276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stCxn id="46" idx="0"/>
          </p:cNvCxnSpPr>
          <p:nvPr/>
        </p:nvCxnSpPr>
        <p:spPr>
          <a:xfrm flipH="1" flipV="1">
            <a:off x="8118602" y="4625887"/>
            <a:ext cx="222377" cy="2920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92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/>
              <a:t>array_view</a:t>
            </a:r>
            <a:r>
              <a:rPr lang="en-US" dirty="0"/>
              <a:t> and </a:t>
            </a:r>
            <a:r>
              <a:rPr lang="en-US" i="1" dirty="0" err="1"/>
              <a:t>strided_array_view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228600" lvl="1">
              <a:spcBef>
                <a:spcPts val="1000"/>
              </a:spcBef>
            </a:pPr>
            <a:r>
              <a:rPr lang="en-US" sz="2800" i="1" dirty="0" err="1"/>
              <a:t>array_view</a:t>
            </a:r>
            <a:r>
              <a:rPr lang="en-US" sz="2800" dirty="0"/>
              <a:t> – requires contiguous regular data (e.g. int data[4][1][8]).</a:t>
            </a:r>
          </a:p>
          <a:p>
            <a:pPr marL="228600" lvl="1">
              <a:spcBef>
                <a:spcPts val="1000"/>
              </a:spcBef>
            </a:pPr>
            <a:r>
              <a:rPr lang="en-US" sz="2800" i="1" dirty="0" err="1"/>
              <a:t>strided_array_view</a:t>
            </a:r>
            <a:r>
              <a:rPr lang="en-US" sz="2800" dirty="0"/>
              <a:t> – requires regular data</a:t>
            </a:r>
            <a:endParaRPr lang="en-US" sz="2800" i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The only difference: </a:t>
            </a:r>
            <a:r>
              <a:rPr lang="en-US" b="1" dirty="0" smtClean="0"/>
              <a:t>contiguity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b="1" dirty="0" smtClean="0"/>
              <a:t>contiguous</a:t>
            </a:r>
            <a:r>
              <a:rPr lang="en-US" dirty="0" smtClean="0"/>
              <a:t> view allows for cache-oblivious algorithms (performance).</a:t>
            </a:r>
          </a:p>
          <a:p>
            <a:r>
              <a:rPr lang="en-US" b="1" dirty="0" smtClean="0"/>
              <a:t>contiguous</a:t>
            </a:r>
            <a:r>
              <a:rPr lang="en-US" dirty="0" smtClean="0"/>
              <a:t> view allows for .data() function (compatibility).</a:t>
            </a:r>
          </a:p>
          <a:p>
            <a:endParaRPr lang="en-US" b="1" dirty="0"/>
          </a:p>
          <a:p>
            <a:r>
              <a:rPr lang="en-US" b="1" dirty="0" smtClean="0"/>
              <a:t>non-contiguous</a:t>
            </a:r>
            <a:r>
              <a:rPr lang="en-US" dirty="0" smtClean="0"/>
              <a:t> view allows for more flexibility.</a:t>
            </a:r>
            <a:endParaRPr lang="en-US" b="1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Guidance: use </a:t>
            </a:r>
            <a:r>
              <a:rPr lang="en-US" i="1" dirty="0" smtClean="0"/>
              <a:t>array_view</a:t>
            </a:r>
            <a:r>
              <a:rPr lang="en-US" dirty="0" smtClean="0"/>
              <a:t> when you can (reflected in constructors).</a:t>
            </a:r>
          </a:p>
        </p:txBody>
      </p:sp>
    </p:spTree>
    <p:extLst>
      <p:ext uri="{BB962C8B-B14F-4D97-AF65-F5344CB8AC3E}">
        <p14:creationId xmlns:p14="http://schemas.microsoft.com/office/powerpoint/2010/main" val="1166527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strided_array_view</a:t>
            </a:r>
            <a:r>
              <a:rPr lang="en-US" dirty="0" smtClean="0"/>
              <a:t> as </a:t>
            </a:r>
            <a:r>
              <a:rPr lang="pl-PL" dirty="0" smtClean="0"/>
              <a:t>a </a:t>
            </a:r>
            <a:r>
              <a:rPr lang="en-US" dirty="0" smtClean="0"/>
              <a:t>transposed view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fontAlgn="base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cm_array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[3 * 5] = {</a:t>
            </a:r>
          </a:p>
          <a:p>
            <a:pPr marL="0" indent="0" fontAlgn="base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   1, 4, 7, 10, 13,</a:t>
            </a:r>
          </a:p>
          <a:p>
            <a:pPr marL="0" indent="0" fontAlgn="base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   2, 5, 8, 11, 14,</a:t>
            </a:r>
          </a:p>
          <a:p>
            <a:pPr marL="0" indent="0" fontAlgn="base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   3, 6, 9, 12, 15</a:t>
            </a:r>
          </a:p>
          <a:p>
            <a:pPr marL="0" indent="0" fontAlgn="base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</a:p>
          <a:p>
            <a:pPr marL="0" indent="0" fontAlgn="base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auto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cm_sav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base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strided_array_view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&lt;int, 2&gt;{ { 5, 3 }, { 1, 5 },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cm_array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</a:p>
          <a:p>
            <a:pPr marL="0" indent="0" fontAlgn="base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base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assert((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cm_sav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[{0, 0}] == 1));</a:t>
            </a:r>
          </a:p>
          <a:p>
            <a:pPr marL="0" indent="0" fontAlgn="base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assert((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cm_sav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[{0, 1}] == 2));</a:t>
            </a:r>
          </a:p>
          <a:p>
            <a:pPr marL="0" indent="0" fontAlgn="base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assert((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cm_sav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[{1, 0}] == 4));</a:t>
            </a:r>
          </a:p>
          <a:p>
            <a:pPr marL="0" indent="0" fontAlgn="base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assert((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cm_sav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[{4, 2}] == 15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));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3157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av</a:t>
            </a:r>
            <a:r>
              <a:rPr lang="en-US" dirty="0" smtClean="0"/>
              <a:t> and </a:t>
            </a:r>
            <a:r>
              <a:rPr lang="en-US" i="1" dirty="0" err="1" smtClean="0"/>
              <a:t>sav</a:t>
            </a:r>
            <a:r>
              <a:rPr lang="en-US" dirty="0" smtClean="0"/>
              <a:t> implicit conversions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endParaRPr lang="en-US" i="1" dirty="0" smtClean="0"/>
          </a:p>
          <a:p>
            <a:pPr marL="0" lvl="0" indent="0">
              <a:buNone/>
            </a:pPr>
            <a:r>
              <a:rPr lang="en-US" i="1" dirty="0" smtClean="0"/>
              <a:t>array_view&lt;T</a:t>
            </a:r>
            <a:r>
              <a:rPr lang="en-US" i="1" dirty="0"/>
              <a:t>, N&gt; </a:t>
            </a:r>
            <a:r>
              <a:rPr lang="en-US" dirty="0"/>
              <a:t>→ </a:t>
            </a:r>
            <a:r>
              <a:rPr lang="en-US" i="1" dirty="0"/>
              <a:t>array_view&lt;</a:t>
            </a:r>
            <a:r>
              <a:rPr lang="en-US" b="1" i="1" dirty="0"/>
              <a:t>const</a:t>
            </a:r>
            <a:r>
              <a:rPr lang="en-US" i="1" dirty="0"/>
              <a:t> T, N&gt;</a:t>
            </a:r>
            <a:endParaRPr lang="en-US" dirty="0"/>
          </a:p>
          <a:p>
            <a:pPr marL="0" lvl="0" indent="0">
              <a:buNone/>
            </a:pPr>
            <a:r>
              <a:rPr lang="en-US" i="1" dirty="0"/>
              <a:t>array_view&lt;T, N&gt; </a:t>
            </a:r>
            <a:r>
              <a:rPr lang="en-US" dirty="0"/>
              <a:t>→ </a:t>
            </a:r>
            <a:r>
              <a:rPr lang="en-US" b="1" i="1" dirty="0" err="1"/>
              <a:t>strided_</a:t>
            </a:r>
            <a:r>
              <a:rPr lang="en-US" i="1" dirty="0" err="1"/>
              <a:t>array_view</a:t>
            </a:r>
            <a:r>
              <a:rPr lang="en-US" i="1" dirty="0"/>
              <a:t>&lt;T, N&gt;</a:t>
            </a:r>
            <a:endParaRPr lang="en-US" dirty="0"/>
          </a:p>
          <a:p>
            <a:pPr marL="0" lvl="0" indent="0">
              <a:buNone/>
            </a:pPr>
            <a:r>
              <a:rPr lang="en-US" i="1" dirty="0"/>
              <a:t>array_view&lt;T, N&gt; </a:t>
            </a:r>
            <a:r>
              <a:rPr lang="en-US" dirty="0"/>
              <a:t>→ </a:t>
            </a:r>
            <a:r>
              <a:rPr lang="en-US" b="1" i="1" dirty="0" err="1"/>
              <a:t>strided_</a:t>
            </a:r>
            <a:r>
              <a:rPr lang="en-US" i="1" dirty="0" err="1"/>
              <a:t>array_view</a:t>
            </a:r>
            <a:r>
              <a:rPr lang="en-US" i="1" dirty="0"/>
              <a:t>&lt;</a:t>
            </a:r>
            <a:r>
              <a:rPr lang="en-US" b="1" i="1" dirty="0"/>
              <a:t>const </a:t>
            </a:r>
            <a:r>
              <a:rPr lang="en-US" i="1" dirty="0"/>
              <a:t>T, N&gt;</a:t>
            </a:r>
            <a:endParaRPr lang="en-US" dirty="0"/>
          </a:p>
          <a:p>
            <a:pPr marL="0" lvl="0" indent="0">
              <a:buNone/>
            </a:pPr>
            <a:r>
              <a:rPr lang="en-US" i="1" dirty="0" err="1"/>
              <a:t>strided_array_view</a:t>
            </a:r>
            <a:r>
              <a:rPr lang="en-US" i="1" dirty="0"/>
              <a:t>&lt;T, N&gt; </a:t>
            </a:r>
            <a:r>
              <a:rPr lang="en-US" dirty="0"/>
              <a:t>→ </a:t>
            </a:r>
            <a:r>
              <a:rPr lang="en-US" i="1" dirty="0" err="1"/>
              <a:t>strided_array_view</a:t>
            </a:r>
            <a:r>
              <a:rPr lang="en-US" i="1" dirty="0"/>
              <a:t>&lt;</a:t>
            </a:r>
            <a:r>
              <a:rPr lang="en-US" b="1" i="1" dirty="0"/>
              <a:t>const</a:t>
            </a:r>
            <a:r>
              <a:rPr lang="en-US" i="1" dirty="0"/>
              <a:t> T, N</a:t>
            </a:r>
            <a:r>
              <a:rPr lang="en-US" i="1" dirty="0" smtClean="0"/>
              <a:t>&gt;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80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Relations between (</a:t>
            </a:r>
            <a:r>
              <a:rPr lang="en-US" i="1" dirty="0" smtClean="0"/>
              <a:t>s</a:t>
            </a:r>
            <a:r>
              <a:rPr lang="en-US" dirty="0" smtClean="0"/>
              <a:t>)</a:t>
            </a:r>
            <a:r>
              <a:rPr lang="en-US" i="1" dirty="0" err="1" smtClean="0"/>
              <a:t>av</a:t>
            </a:r>
            <a:r>
              <a:rPr lang="en-US" i="1" dirty="0" smtClean="0"/>
              <a:t> </a:t>
            </a:r>
            <a:r>
              <a:rPr lang="en-US" dirty="0" smtClean="0"/>
              <a:t>and other types</a:t>
            </a:r>
            <a:endParaRPr lang="en-US" i="1" dirty="0"/>
          </a:p>
        </p:txBody>
      </p:sp>
      <p:grpSp>
        <p:nvGrpSpPr>
          <p:cNvPr id="4" name="Group 3"/>
          <p:cNvGrpSpPr/>
          <p:nvPr/>
        </p:nvGrpSpPr>
        <p:grpSpPr>
          <a:xfrm>
            <a:off x="2792281" y="2046467"/>
            <a:ext cx="6385768" cy="4173462"/>
            <a:chOff x="2581266" y="1996225"/>
            <a:chExt cx="5626832" cy="3138376"/>
          </a:xfrm>
        </p:grpSpPr>
        <p:sp>
          <p:nvSpPr>
            <p:cNvPr id="5" name="TextBox 4"/>
            <p:cNvSpPr txBox="1"/>
            <p:nvPr/>
          </p:nvSpPr>
          <p:spPr>
            <a:xfrm>
              <a:off x="4872235" y="1996225"/>
              <a:ext cx="123136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/>
                <a:t>contiguous</a:t>
              </a:r>
            </a:p>
            <a:p>
              <a:pPr algn="ctr"/>
              <a:r>
                <a:rPr lang="en-US" b="1" dirty="0" smtClean="0"/>
                <a:t>containers</a:t>
              </a:r>
              <a:endParaRPr lang="en-US" b="1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916778" y="3488028"/>
              <a:ext cx="14546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/>
                <a:t>pointer + size</a:t>
              </a:r>
              <a:endParaRPr lang="en-US" b="1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566211" y="3488027"/>
              <a:ext cx="12648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i="1" dirty="0" smtClean="0"/>
                <a:t>array_view</a:t>
              </a:r>
              <a:endParaRPr lang="en-US" b="1" i="1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465682" y="4765269"/>
              <a:ext cx="20444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i="1" dirty="0" err="1" smtClean="0"/>
                <a:t>strided_array_view</a:t>
              </a:r>
              <a:endParaRPr lang="en-US" b="1" i="1" dirty="0"/>
            </a:p>
          </p:txBody>
        </p:sp>
        <p:cxnSp>
          <p:nvCxnSpPr>
            <p:cNvPr id="9" name="Curved Connector 8"/>
            <p:cNvCxnSpPr>
              <a:stCxn id="5" idx="1"/>
              <a:endCxn id="6" idx="0"/>
            </p:cNvCxnSpPr>
            <p:nvPr/>
          </p:nvCxnSpPr>
          <p:spPr>
            <a:xfrm rot="10800000" flipV="1">
              <a:off x="3644093" y="2319390"/>
              <a:ext cx="1228142" cy="1168637"/>
            </a:xfrm>
            <a:prstGeom prst="curvedConnector2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Curved Connector 9"/>
            <p:cNvCxnSpPr>
              <a:stCxn id="5" idx="3"/>
              <a:endCxn id="7" idx="0"/>
            </p:cNvCxnSpPr>
            <p:nvPr/>
          </p:nvCxnSpPr>
          <p:spPr>
            <a:xfrm>
              <a:off x="6103599" y="2319391"/>
              <a:ext cx="1095061" cy="1168636"/>
            </a:xfrm>
            <a:prstGeom prst="curvedConnector2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Freeform 10"/>
            <p:cNvSpPr/>
            <p:nvPr/>
          </p:nvSpPr>
          <p:spPr>
            <a:xfrm flipV="1">
              <a:off x="4412366" y="3456015"/>
              <a:ext cx="2125279" cy="147378"/>
            </a:xfrm>
            <a:custGeom>
              <a:avLst/>
              <a:gdLst>
                <a:gd name="connsiteX0" fmla="*/ 0 w 1854741"/>
                <a:gd name="connsiteY0" fmla="*/ 409505 h 409505"/>
                <a:gd name="connsiteX1" fmla="*/ 1407268 w 1854741"/>
                <a:gd name="connsiteY1" fmla="*/ 944 h 409505"/>
                <a:gd name="connsiteX2" fmla="*/ 1854741 w 1854741"/>
                <a:gd name="connsiteY2" fmla="*/ 299259 h 409505"/>
                <a:gd name="connsiteX0" fmla="*/ 0 w 1854741"/>
                <a:gd name="connsiteY0" fmla="*/ 513004 h 513004"/>
                <a:gd name="connsiteX1" fmla="*/ 804153 w 1854741"/>
                <a:gd name="connsiteY1" fmla="*/ 681 h 513004"/>
                <a:gd name="connsiteX2" fmla="*/ 1854741 w 1854741"/>
                <a:gd name="connsiteY2" fmla="*/ 402758 h 513004"/>
                <a:gd name="connsiteX0" fmla="*/ 0 w 3013589"/>
                <a:gd name="connsiteY0" fmla="*/ 540776 h 540776"/>
                <a:gd name="connsiteX1" fmla="*/ 1963001 w 3013589"/>
                <a:gd name="connsiteY1" fmla="*/ 1040 h 540776"/>
                <a:gd name="connsiteX2" fmla="*/ 3013589 w 3013589"/>
                <a:gd name="connsiteY2" fmla="*/ 403117 h 540776"/>
                <a:gd name="connsiteX0" fmla="*/ 0 w 6005839"/>
                <a:gd name="connsiteY0" fmla="*/ 539967 h 603337"/>
                <a:gd name="connsiteX1" fmla="*/ 1963001 w 6005839"/>
                <a:gd name="connsiteY1" fmla="*/ 231 h 603337"/>
                <a:gd name="connsiteX2" fmla="*/ 6005839 w 6005839"/>
                <a:gd name="connsiteY2" fmla="*/ 603337 h 603337"/>
                <a:gd name="connsiteX0" fmla="*/ 0 w 6005839"/>
                <a:gd name="connsiteY0" fmla="*/ 37828 h 476009"/>
                <a:gd name="connsiteX1" fmla="*/ 2845107 w 6005839"/>
                <a:gd name="connsiteY1" fmla="*/ 475825 h 476009"/>
                <a:gd name="connsiteX2" fmla="*/ 6005839 w 6005839"/>
                <a:gd name="connsiteY2" fmla="*/ 101198 h 476009"/>
                <a:gd name="connsiteX0" fmla="*/ 0 w 6005839"/>
                <a:gd name="connsiteY0" fmla="*/ 0 h 438181"/>
                <a:gd name="connsiteX1" fmla="*/ 2845107 w 6005839"/>
                <a:gd name="connsiteY1" fmla="*/ 437997 h 438181"/>
                <a:gd name="connsiteX2" fmla="*/ 6005839 w 6005839"/>
                <a:gd name="connsiteY2" fmla="*/ 63370 h 438181"/>
                <a:gd name="connsiteX0" fmla="*/ 0 w 6005839"/>
                <a:gd name="connsiteY0" fmla="*/ 0 h 401646"/>
                <a:gd name="connsiteX1" fmla="*/ 3018070 w 6005839"/>
                <a:gd name="connsiteY1" fmla="*/ 401446 h 401646"/>
                <a:gd name="connsiteX2" fmla="*/ 6005839 w 6005839"/>
                <a:gd name="connsiteY2" fmla="*/ 63370 h 401646"/>
                <a:gd name="connsiteX0" fmla="*/ 0 w 6005839"/>
                <a:gd name="connsiteY0" fmla="*/ 0 h 401646"/>
                <a:gd name="connsiteX1" fmla="*/ 3018070 w 6005839"/>
                <a:gd name="connsiteY1" fmla="*/ 401446 h 401646"/>
                <a:gd name="connsiteX2" fmla="*/ 6005839 w 6005839"/>
                <a:gd name="connsiteY2" fmla="*/ 63370 h 401646"/>
                <a:gd name="connsiteX0" fmla="*/ 0 w 6005839"/>
                <a:gd name="connsiteY0" fmla="*/ 0 h 401886"/>
                <a:gd name="connsiteX1" fmla="*/ 3018070 w 6005839"/>
                <a:gd name="connsiteY1" fmla="*/ 401446 h 401886"/>
                <a:gd name="connsiteX2" fmla="*/ 6005839 w 6005839"/>
                <a:gd name="connsiteY2" fmla="*/ 63370 h 401886"/>
                <a:gd name="connsiteX0" fmla="*/ 0 w 6040431"/>
                <a:gd name="connsiteY0" fmla="*/ 593 h 402040"/>
                <a:gd name="connsiteX1" fmla="*/ 3018070 w 6040431"/>
                <a:gd name="connsiteY1" fmla="*/ 402039 h 402040"/>
                <a:gd name="connsiteX2" fmla="*/ 6040431 w 6040431"/>
                <a:gd name="connsiteY2" fmla="*/ 0 h 402040"/>
                <a:gd name="connsiteX0" fmla="*/ 0 w 6040431"/>
                <a:gd name="connsiteY0" fmla="*/ 593 h 402039"/>
                <a:gd name="connsiteX1" fmla="*/ 3018070 w 6040431"/>
                <a:gd name="connsiteY1" fmla="*/ 402039 h 402039"/>
                <a:gd name="connsiteX2" fmla="*/ 6040431 w 6040431"/>
                <a:gd name="connsiteY2" fmla="*/ 0 h 402039"/>
                <a:gd name="connsiteX0" fmla="*/ 0 w 6040431"/>
                <a:gd name="connsiteY0" fmla="*/ 593 h 402039"/>
                <a:gd name="connsiteX1" fmla="*/ 3018070 w 6040431"/>
                <a:gd name="connsiteY1" fmla="*/ 402039 h 402039"/>
                <a:gd name="connsiteX2" fmla="*/ 6040431 w 6040431"/>
                <a:gd name="connsiteY2" fmla="*/ 0 h 402039"/>
                <a:gd name="connsiteX0" fmla="*/ 0 w 6040431"/>
                <a:gd name="connsiteY0" fmla="*/ 593 h 402039"/>
                <a:gd name="connsiteX1" fmla="*/ 3018070 w 6040431"/>
                <a:gd name="connsiteY1" fmla="*/ 402039 h 402039"/>
                <a:gd name="connsiteX2" fmla="*/ 6040431 w 6040431"/>
                <a:gd name="connsiteY2" fmla="*/ 0 h 402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40431" h="402039">
                  <a:moveTo>
                    <a:pt x="0" y="593"/>
                  </a:moveTo>
                  <a:cubicBezTo>
                    <a:pt x="618873" y="331649"/>
                    <a:pt x="2011332" y="402138"/>
                    <a:pt x="3018070" y="402039"/>
                  </a:cubicBezTo>
                  <a:cubicBezTo>
                    <a:pt x="4024808" y="401940"/>
                    <a:pt x="5415013" y="324052"/>
                    <a:pt x="6040431" y="0"/>
                  </a:cubicBezTo>
                </a:path>
              </a:pathLst>
            </a:custGeom>
            <a:ln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 11"/>
            <p:cNvSpPr/>
            <p:nvPr/>
          </p:nvSpPr>
          <p:spPr>
            <a:xfrm rot="10800000" flipV="1">
              <a:off x="4409879" y="3772762"/>
              <a:ext cx="2125279" cy="147378"/>
            </a:xfrm>
            <a:custGeom>
              <a:avLst/>
              <a:gdLst>
                <a:gd name="connsiteX0" fmla="*/ 0 w 1854741"/>
                <a:gd name="connsiteY0" fmla="*/ 409505 h 409505"/>
                <a:gd name="connsiteX1" fmla="*/ 1407268 w 1854741"/>
                <a:gd name="connsiteY1" fmla="*/ 944 h 409505"/>
                <a:gd name="connsiteX2" fmla="*/ 1854741 w 1854741"/>
                <a:gd name="connsiteY2" fmla="*/ 299259 h 409505"/>
                <a:gd name="connsiteX0" fmla="*/ 0 w 1854741"/>
                <a:gd name="connsiteY0" fmla="*/ 513004 h 513004"/>
                <a:gd name="connsiteX1" fmla="*/ 804153 w 1854741"/>
                <a:gd name="connsiteY1" fmla="*/ 681 h 513004"/>
                <a:gd name="connsiteX2" fmla="*/ 1854741 w 1854741"/>
                <a:gd name="connsiteY2" fmla="*/ 402758 h 513004"/>
                <a:gd name="connsiteX0" fmla="*/ 0 w 3013589"/>
                <a:gd name="connsiteY0" fmla="*/ 540776 h 540776"/>
                <a:gd name="connsiteX1" fmla="*/ 1963001 w 3013589"/>
                <a:gd name="connsiteY1" fmla="*/ 1040 h 540776"/>
                <a:gd name="connsiteX2" fmla="*/ 3013589 w 3013589"/>
                <a:gd name="connsiteY2" fmla="*/ 403117 h 540776"/>
                <a:gd name="connsiteX0" fmla="*/ 0 w 6005839"/>
                <a:gd name="connsiteY0" fmla="*/ 539967 h 603337"/>
                <a:gd name="connsiteX1" fmla="*/ 1963001 w 6005839"/>
                <a:gd name="connsiteY1" fmla="*/ 231 h 603337"/>
                <a:gd name="connsiteX2" fmla="*/ 6005839 w 6005839"/>
                <a:gd name="connsiteY2" fmla="*/ 603337 h 603337"/>
                <a:gd name="connsiteX0" fmla="*/ 0 w 6005839"/>
                <a:gd name="connsiteY0" fmla="*/ 37828 h 476009"/>
                <a:gd name="connsiteX1" fmla="*/ 2845107 w 6005839"/>
                <a:gd name="connsiteY1" fmla="*/ 475825 h 476009"/>
                <a:gd name="connsiteX2" fmla="*/ 6005839 w 6005839"/>
                <a:gd name="connsiteY2" fmla="*/ 101198 h 476009"/>
                <a:gd name="connsiteX0" fmla="*/ 0 w 6005839"/>
                <a:gd name="connsiteY0" fmla="*/ 0 h 438181"/>
                <a:gd name="connsiteX1" fmla="*/ 2845107 w 6005839"/>
                <a:gd name="connsiteY1" fmla="*/ 437997 h 438181"/>
                <a:gd name="connsiteX2" fmla="*/ 6005839 w 6005839"/>
                <a:gd name="connsiteY2" fmla="*/ 63370 h 438181"/>
                <a:gd name="connsiteX0" fmla="*/ 0 w 6005839"/>
                <a:gd name="connsiteY0" fmla="*/ 0 h 401646"/>
                <a:gd name="connsiteX1" fmla="*/ 3018070 w 6005839"/>
                <a:gd name="connsiteY1" fmla="*/ 401446 h 401646"/>
                <a:gd name="connsiteX2" fmla="*/ 6005839 w 6005839"/>
                <a:gd name="connsiteY2" fmla="*/ 63370 h 401646"/>
                <a:gd name="connsiteX0" fmla="*/ 0 w 6005839"/>
                <a:gd name="connsiteY0" fmla="*/ 0 h 401646"/>
                <a:gd name="connsiteX1" fmla="*/ 3018070 w 6005839"/>
                <a:gd name="connsiteY1" fmla="*/ 401446 h 401646"/>
                <a:gd name="connsiteX2" fmla="*/ 6005839 w 6005839"/>
                <a:gd name="connsiteY2" fmla="*/ 63370 h 401646"/>
                <a:gd name="connsiteX0" fmla="*/ 0 w 6005839"/>
                <a:gd name="connsiteY0" fmla="*/ 0 h 401886"/>
                <a:gd name="connsiteX1" fmla="*/ 3018070 w 6005839"/>
                <a:gd name="connsiteY1" fmla="*/ 401446 h 401886"/>
                <a:gd name="connsiteX2" fmla="*/ 6005839 w 6005839"/>
                <a:gd name="connsiteY2" fmla="*/ 63370 h 401886"/>
                <a:gd name="connsiteX0" fmla="*/ 0 w 6040431"/>
                <a:gd name="connsiteY0" fmla="*/ 593 h 402040"/>
                <a:gd name="connsiteX1" fmla="*/ 3018070 w 6040431"/>
                <a:gd name="connsiteY1" fmla="*/ 402039 h 402040"/>
                <a:gd name="connsiteX2" fmla="*/ 6040431 w 6040431"/>
                <a:gd name="connsiteY2" fmla="*/ 0 h 402040"/>
                <a:gd name="connsiteX0" fmla="*/ 0 w 6040431"/>
                <a:gd name="connsiteY0" fmla="*/ 593 h 402039"/>
                <a:gd name="connsiteX1" fmla="*/ 3018070 w 6040431"/>
                <a:gd name="connsiteY1" fmla="*/ 402039 h 402039"/>
                <a:gd name="connsiteX2" fmla="*/ 6040431 w 6040431"/>
                <a:gd name="connsiteY2" fmla="*/ 0 h 402039"/>
                <a:gd name="connsiteX0" fmla="*/ 0 w 6040431"/>
                <a:gd name="connsiteY0" fmla="*/ 593 h 402039"/>
                <a:gd name="connsiteX1" fmla="*/ 3018070 w 6040431"/>
                <a:gd name="connsiteY1" fmla="*/ 402039 h 402039"/>
                <a:gd name="connsiteX2" fmla="*/ 6040431 w 6040431"/>
                <a:gd name="connsiteY2" fmla="*/ 0 h 402039"/>
                <a:gd name="connsiteX0" fmla="*/ 0 w 6040431"/>
                <a:gd name="connsiteY0" fmla="*/ 593 h 402039"/>
                <a:gd name="connsiteX1" fmla="*/ 3018070 w 6040431"/>
                <a:gd name="connsiteY1" fmla="*/ 402039 h 402039"/>
                <a:gd name="connsiteX2" fmla="*/ 6040431 w 6040431"/>
                <a:gd name="connsiteY2" fmla="*/ 0 h 402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40431" h="402039">
                  <a:moveTo>
                    <a:pt x="0" y="593"/>
                  </a:moveTo>
                  <a:cubicBezTo>
                    <a:pt x="618873" y="331649"/>
                    <a:pt x="2011332" y="402138"/>
                    <a:pt x="3018070" y="402039"/>
                  </a:cubicBezTo>
                  <a:cubicBezTo>
                    <a:pt x="4024808" y="401940"/>
                    <a:pt x="5415013" y="324052"/>
                    <a:pt x="6040431" y="0"/>
                  </a:cubicBezTo>
                </a:path>
              </a:pathLst>
            </a:custGeom>
            <a:ln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Curved Connector 12"/>
            <p:cNvCxnSpPr>
              <a:stCxn id="6" idx="2"/>
              <a:endCxn id="8" idx="1"/>
            </p:cNvCxnSpPr>
            <p:nvPr/>
          </p:nvCxnSpPr>
          <p:spPr>
            <a:xfrm rot="16200000" flipH="1">
              <a:off x="3531269" y="3970184"/>
              <a:ext cx="1047238" cy="821590"/>
            </a:xfrm>
            <a:prstGeom prst="curvedConnector2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Curved Connector 13"/>
            <p:cNvCxnSpPr>
              <a:stCxn id="7" idx="2"/>
              <a:endCxn id="8" idx="3"/>
            </p:cNvCxnSpPr>
            <p:nvPr/>
          </p:nvCxnSpPr>
          <p:spPr>
            <a:xfrm rot="5400000">
              <a:off x="6330787" y="4036725"/>
              <a:ext cx="1047238" cy="688508"/>
            </a:xfrm>
            <a:prstGeom prst="curvedConnector2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6958526" y="2281862"/>
              <a:ext cx="1084339" cy="4397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conversion</a:t>
              </a:r>
            </a:p>
            <a:p>
              <a:r>
                <a:rPr lang="en-US" sz="1600" dirty="0" smtClean="0"/>
                <a:t>construction</a:t>
              </a:r>
              <a:endParaRPr lang="en-US" sz="16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120364" y="4157410"/>
              <a:ext cx="108773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conversion</a:t>
              </a:r>
            </a:p>
            <a:p>
              <a:r>
                <a:rPr lang="en-US" sz="1600" dirty="0" smtClean="0"/>
                <a:t>section</a:t>
              </a:r>
              <a:endParaRPr lang="en-US" sz="16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867266" y="3107179"/>
              <a:ext cx="123059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construction</a:t>
              </a:r>
              <a:endParaRPr lang="en-US" sz="16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972926" y="3941456"/>
              <a:ext cx="99918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observers</a:t>
              </a:r>
              <a:endParaRPr lang="en-US" sz="16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581266" y="4271515"/>
              <a:ext cx="123059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construction</a:t>
              </a:r>
              <a:endParaRPr lang="en-US" sz="16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955150" y="2508896"/>
              <a:ext cx="99918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observers</a:t>
              </a:r>
              <a:endParaRPr 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58880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A3D984FB4D468419AFC87657F357706" ma:contentTypeVersion="0" ma:contentTypeDescription="Create a new document." ma:contentTypeScope="" ma:versionID="f00d583f843a706df1d8c3faa76c798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FD3459C-3536-4E5C-A8A2-B2660EA6D76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4AE0C5C5-F4A4-4231-A2D5-73B064C49E4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9EE586E-91BA-4D18-95AA-CCDA344FDC31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8234</TotalTime>
  <Words>1150</Words>
  <Application>Microsoft Office PowerPoint</Application>
  <PresentationFormat>Widescreen</PresentationFormat>
  <Paragraphs>405</Paragraphs>
  <Slides>31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Arial</vt:lpstr>
      <vt:lpstr>Calibri</vt:lpstr>
      <vt:lpstr>Calibri Light</vt:lpstr>
      <vt:lpstr>Consolas</vt:lpstr>
      <vt:lpstr>Times New Roman</vt:lpstr>
      <vt:lpstr>Wingdings</vt:lpstr>
      <vt:lpstr>Office Theme</vt:lpstr>
      <vt:lpstr>Viewing the world through array-shaped glasses</vt:lpstr>
      <vt:lpstr>PowerPoint Presentation</vt:lpstr>
      <vt:lpstr>Defining contiguous data in C++</vt:lpstr>
      <vt:lpstr>Accepting contiguous data in C++</vt:lpstr>
      <vt:lpstr>Accepting contiguous data in C</vt:lpstr>
      <vt:lpstr>The alternative: array_view interface</vt:lpstr>
      <vt:lpstr>This _view thing sounds familiar...</vt:lpstr>
      <vt:lpstr>But there is more (dimensions)!</vt:lpstr>
      <vt:lpstr>Using the array_view</vt:lpstr>
      <vt:lpstr>Using the array_view</vt:lpstr>
      <vt:lpstr>A different view on algorithms</vt:lpstr>
      <vt:lpstr>Enabling index-based parallelism in C++</vt:lpstr>
      <vt:lpstr>Pointer semantics – valueness</vt:lpstr>
      <vt:lpstr>Pointer semantics – constness</vt:lpstr>
      <vt:lpstr>Other operations – slice and section</vt:lpstr>
      <vt:lpstr>Novel types</vt:lpstr>
      <vt:lpstr>Towards the standardization</vt:lpstr>
      <vt:lpstr>Proposed extensions</vt:lpstr>
      <vt:lpstr>PowerPoint Presentation</vt:lpstr>
      <vt:lpstr>Q&amp;A</vt:lpstr>
      <vt:lpstr>Backup</vt:lpstr>
      <vt:lpstr>bounds and index</vt:lpstr>
      <vt:lpstr>bounds and index – basic usage</vt:lpstr>
      <vt:lpstr>bounds and index – difference in arithmetic</vt:lpstr>
      <vt:lpstr>bounds and index – difference in functionality</vt:lpstr>
      <vt:lpstr>bounds_iterator</vt:lpstr>
      <vt:lpstr>bounds_iterator – linearization</vt:lpstr>
      <vt:lpstr>array_view and strided_array_view</vt:lpstr>
      <vt:lpstr>strided_array_view as a transposed view</vt:lpstr>
      <vt:lpstr>av and sav implicit conversions</vt:lpstr>
      <vt:lpstr>Relations between (s)av and other types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Multidimensional index, bound, array_view and more</dc:title>
  <dc:creator>Lukasz Mendakiewicz</dc:creator>
  <cp:lastModifiedBy>Lukasz Mendakiewicz</cp:lastModifiedBy>
  <cp:revision>1280</cp:revision>
  <dcterms:created xsi:type="dcterms:W3CDTF">2013-12-01T23:58:38Z</dcterms:created>
  <dcterms:modified xsi:type="dcterms:W3CDTF">2014-09-13T20:02:49Z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0x010100CA3D984FB4D468419AFC87657F357706</vt:lpwstr>
  </property>
  <property fmtid="{D5CDD505-2E9C-101B-9397-08002B2CF9AE}" pid="3" name="IsMyDocuments">
    <vt:bool>true</vt:bool>
  </property>
</Properties>
</file>